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71" r:id="rId3"/>
    <p:sldId id="262" r:id="rId4"/>
    <p:sldId id="269" r:id="rId5"/>
    <p:sldId id="274" r:id="rId6"/>
    <p:sldId id="263" r:id="rId7"/>
    <p:sldId id="264" r:id="rId8"/>
    <p:sldId id="272" r:id="rId9"/>
    <p:sldId id="273" r:id="rId10"/>
    <p:sldId id="265" r:id="rId11"/>
    <p:sldId id="270" r:id="rId12"/>
    <p:sldId id="266" r:id="rId13"/>
    <p:sldId id="267" r:id="rId14"/>
    <p:sldId id="268" r:id="rId15"/>
    <p:sldId id="261" r:id="rId16"/>
    <p:sldId id="259" r:id="rId17"/>
    <p:sldId id="258" r:id="rId18"/>
    <p:sldId id="26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B9D9"/>
    <a:srgbClr val="436196"/>
    <a:srgbClr val="A9B7D0"/>
    <a:srgbClr val="4472C4"/>
    <a:srgbClr val="E99675"/>
    <a:srgbClr val="E5C949"/>
    <a:srgbClr val="A3C864"/>
    <a:srgbClr val="DB96C0"/>
    <a:srgbClr val="96A3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60"/>
    <p:restoredTop sz="94436"/>
  </p:normalViewPr>
  <p:slideViewPr>
    <p:cSldViewPr snapToGrid="0" snapToObjects="1">
      <p:cViewPr varScale="1">
        <p:scale>
          <a:sx n="102" d="100"/>
          <a:sy n="102" d="100"/>
        </p:scale>
        <p:origin x="632" y="184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D158C3-9754-9447-BE10-13154554F86A}" type="datetimeFigureOut">
              <a:rPr lang="en-US" smtClean="0"/>
              <a:t>11/1/22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6CD67C-AC1D-3C49-A666-99E7C6339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090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CD67C-AC1D-3C49-A666-99E7C6339A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741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CD67C-AC1D-3C49-A666-99E7C6339A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9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CD67C-AC1D-3C49-A666-99E7C6339A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21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CD67C-AC1D-3C49-A666-99E7C6339A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6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Robustness score is invariant to mean. Instead, use coefficient of variation </a:t>
            </a:r>
          </a:p>
          <a:p>
            <a:r>
              <a:rPr lang="en-US" dirty="0"/>
              <a:t>Try violins/box plots for parameters</a:t>
            </a:r>
          </a:p>
          <a:p>
            <a:r>
              <a:rPr lang="en-US" dirty="0"/>
              <a:t>Bar plot with error bars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CD67C-AC1D-3C49-A666-99E7C6339A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94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CD67C-AC1D-3C49-A666-99E7C6339AF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729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CD67C-AC1D-3C49-A666-99E7C6339AF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18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11536-9E69-450F-FE9F-BEFCF8454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A9F523-4D5D-CAFE-84DA-476032EC4B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4023E-B63F-2CC3-2752-DD464A54D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E950-7371-4A44-97D6-8899311B9D63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38021-4E8E-F5C5-E071-FF7C5A52E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9F87B-0395-2FF6-F0DC-14DC338FB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D2E04-3E5B-C446-AA14-CCE1475C8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67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A788D-CA9F-C7AB-818F-6568D275A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C3578E-26B5-204A-20F7-537AF3E41C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7721E-DB3E-BEA5-A370-078D2C704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E950-7371-4A44-97D6-8899311B9D63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D3FAE-00E1-87CD-EADE-7392F1224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D49C2-0AE5-ACE9-4849-B4EB9B195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D2E04-3E5B-C446-AA14-CCE1475C8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91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778608-81C2-68F7-CDF8-2938A2BDD6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C6D1F8-3D84-A85B-6809-50017920C4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F9A10-037D-53A5-5F7C-917709C66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E950-7371-4A44-97D6-8899311B9D63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6896E-AAB7-E73B-1668-E0BF1AB34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9C1580-7D62-1132-CCAF-3C3B832CE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D2E04-3E5B-C446-AA14-CCE1475C8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530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2D9B9-1721-CFFA-D01A-FD174D5E8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0B51B-AB9C-6E25-36DE-8E5ABC610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4372C-68E0-3BDB-1210-CF5575AB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E950-7371-4A44-97D6-8899311B9D63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B6B22-3FE1-5897-52C5-5BC54AB44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FC035-FFD8-F859-51AD-B57F2656F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D2E04-3E5B-C446-AA14-CCE1475C8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01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51F61-6188-CFDC-4B28-6106A5467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D3166-36E6-9FCA-50F5-FFB56419B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C0677-4911-385D-9972-BC48A61E2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E950-7371-4A44-97D6-8899311B9D63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82CB1-260B-9B38-2069-4D465B056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0B4AE-705C-4286-8ED2-E261AD66B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D2E04-3E5B-C446-AA14-CCE1475C8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58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1793B-AF47-3BE1-9A99-68549E067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375E9-FA8D-7631-77C3-AC290D89B2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40199-410C-C812-B05F-3758B041E6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CC18DC-9436-7257-38A0-F5DB84CDC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E950-7371-4A44-97D6-8899311B9D63}" type="datetimeFigureOut">
              <a:rPr lang="en-US" smtClean="0"/>
              <a:t>11/1/22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1DD95B-35AE-CC14-2DA5-D043C0EF7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0A3ABD-D8FF-69D3-71EC-D8373BE3A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D2E04-3E5B-C446-AA14-CCE1475C8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387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18F95-CC75-4924-9A74-AD12B73CE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BC0A30-71C3-466A-20D9-87754FB89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06796-5C3D-C7D9-E8F0-C19E761E98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D15F00-C32C-9ACE-18BB-1B98634CA8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D48796-F1A2-09C5-6D25-FBF210EE23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58F45B-2C27-9B52-C110-0FF19A568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E950-7371-4A44-97D6-8899311B9D63}" type="datetimeFigureOut">
              <a:rPr lang="en-US" smtClean="0"/>
              <a:t>11/1/22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7FEDDA-B3EF-3C3C-7980-E8DD6B7F0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FC8549-5A09-901A-2D78-778C4B4EE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D2E04-3E5B-C446-AA14-CCE1475C8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979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F296-AECC-9A87-E0C9-4033FDEEB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FA797C-A65B-59E6-EFAD-609441F73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E950-7371-4A44-97D6-8899311B9D63}" type="datetimeFigureOut">
              <a:rPr lang="en-US" smtClean="0"/>
              <a:t>11/1/22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298B1A-38E4-0F9E-16F2-92A19B4A0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A4E420-04BD-4993-7A8E-EF7BCF740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D2E04-3E5B-C446-AA14-CCE1475C8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376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0A07C4-28B9-8870-271E-53BC7583B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E950-7371-4A44-97D6-8899311B9D63}" type="datetimeFigureOut">
              <a:rPr lang="en-US" smtClean="0"/>
              <a:t>11/1/22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005AB2-BC3F-94C7-885D-2ACBD87D7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30D3D3-1846-D0BC-3E32-E7D99CBB8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D2E04-3E5B-C446-AA14-CCE1475C8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621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D6D1-FC5F-DF6C-1E4D-12721294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C7799-89AA-C46C-905E-5EA423531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CA8C2-4ADB-4896-9E2A-5FB33BB12B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A96EEC-D0E7-28B3-FD44-6D2B313A2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E950-7371-4A44-97D6-8899311B9D63}" type="datetimeFigureOut">
              <a:rPr lang="en-US" smtClean="0"/>
              <a:t>11/1/22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675237-C9FC-4A8D-3249-11A5C2011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234E95-BB21-8A78-6744-083E74A2E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D2E04-3E5B-C446-AA14-CCE1475C8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23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190AD-C708-A23A-11BC-E53140720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442E38-91E0-B4A1-6A67-284DA320B0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DA2575-F7AD-3F86-7DE7-1EA5509911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07D048-5F3A-181C-6806-4185A6E27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E950-7371-4A44-97D6-8899311B9D63}" type="datetimeFigureOut">
              <a:rPr lang="en-US" smtClean="0"/>
              <a:t>11/1/22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C9150C-1880-4EE3-20DE-5683818A8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545141-7C07-CC58-3E7C-ADD53911B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D2E04-3E5B-C446-AA14-CCE1475C8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49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DA70DE-D14E-1EFF-A4AF-F79E8714E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241287-A337-527F-F590-34A273392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0F2F1-E4B3-61CE-2969-6BBCE82517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7E950-7371-4A44-97D6-8899311B9D63}" type="datetimeFigureOut">
              <a:rPr lang="en-US" smtClean="0"/>
              <a:t>11/1/22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2D90E-ECAE-38F7-6783-9F3A566BBB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8230C-170F-7CF4-25D6-DFCB6B97D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D2E04-3E5B-C446-AA14-CCE1475C8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794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7BB41-4C03-510C-5272-C6C0B9BD33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Machine learning approaches for Bayesian optimization of dynamic pathways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EEBDD2-B65C-D95B-7A8C-839ABEFBC6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Charlotte Merzbacher</a:t>
            </a:r>
            <a:endParaRPr lang="en-US" b="0" dirty="0"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MSc Thesis</a:t>
            </a:r>
            <a:endParaRPr lang="en-US" sz="18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CDT in Biomedical AI</a:t>
            </a:r>
            <a:endParaRPr lang="en-US" sz="18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B1CF3D-7542-6C45-D9E0-6FBBDDFFFCD6}"/>
              </a:ext>
            </a:extLst>
          </p:cNvPr>
          <p:cNvSpPr txBox="1"/>
          <p:nvPr/>
        </p:nvSpPr>
        <p:spPr>
          <a:xfrm>
            <a:off x="757238" y="31146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811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534FFE7-5C5C-AA4A-FF64-241C5108E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36" y="310616"/>
            <a:ext cx="4239722" cy="2819587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DE6C8C34-D026-478C-0FBB-F891974F4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20" y="3525143"/>
            <a:ext cx="7555604" cy="3022241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6E92B06-723B-4CC9-845E-85868BCED8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2458" y="308600"/>
            <a:ext cx="6046292" cy="2821603"/>
          </a:xfrm>
          <a:prstGeom prst="rect">
            <a:avLst/>
          </a:prstGeom>
        </p:spPr>
      </p:pic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2E7268D0-0561-2E21-ED9A-168A27FFFC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6828" y="3892346"/>
            <a:ext cx="3296900" cy="235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314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2D44AC61-066A-E389-0A2F-E9E133097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235" y="7930"/>
            <a:ext cx="5630615" cy="4826242"/>
          </a:xfrm>
          <a:prstGeom prst="rect">
            <a:avLst/>
          </a:prstGeom>
        </p:spPr>
      </p:pic>
      <p:pic>
        <p:nvPicPr>
          <p:cNvPr id="354" name="Picture 35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3EA7ECE-D500-5F0E-2E33-E48A71409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271" y="4586267"/>
            <a:ext cx="13159579" cy="3794405"/>
          </a:xfrm>
          <a:prstGeom prst="rect">
            <a:avLst/>
          </a:prstGeom>
        </p:spPr>
      </p:pic>
      <p:grpSp>
        <p:nvGrpSpPr>
          <p:cNvPr id="236" name="Group 235">
            <a:extLst>
              <a:ext uri="{FF2B5EF4-FFF2-40B4-BE49-F238E27FC236}">
                <a16:creationId xmlns:a16="http://schemas.microsoft.com/office/drawing/2014/main" id="{6CC79841-6EB9-6E58-5633-DE72AB5376E6}"/>
              </a:ext>
            </a:extLst>
          </p:cNvPr>
          <p:cNvGrpSpPr/>
          <p:nvPr/>
        </p:nvGrpSpPr>
        <p:grpSpPr>
          <a:xfrm>
            <a:off x="0" y="292387"/>
            <a:ext cx="7753510" cy="5072278"/>
            <a:chOff x="1690205" y="1564914"/>
            <a:chExt cx="7753510" cy="5072278"/>
          </a:xfrm>
        </p:grpSpPr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4A5C5551-5B7E-0663-B215-EF4720997BBD}"/>
                </a:ext>
              </a:extLst>
            </p:cNvPr>
            <p:cNvGrpSpPr/>
            <p:nvPr/>
          </p:nvGrpSpPr>
          <p:grpSpPr>
            <a:xfrm>
              <a:off x="1690205" y="1967171"/>
              <a:ext cx="2260209" cy="1927234"/>
              <a:chOff x="226951" y="752132"/>
              <a:chExt cx="2260209" cy="1927234"/>
            </a:xfrm>
          </p:grpSpPr>
          <p:grpSp>
            <p:nvGrpSpPr>
              <p:cNvPr id="334" name="Group 333">
                <a:extLst>
                  <a:ext uri="{FF2B5EF4-FFF2-40B4-BE49-F238E27FC236}">
                    <a16:creationId xmlns:a16="http://schemas.microsoft.com/office/drawing/2014/main" id="{2EC5C639-DEE0-55FA-160D-E895D62BC61F}"/>
                  </a:ext>
                </a:extLst>
              </p:cNvPr>
              <p:cNvGrpSpPr/>
              <p:nvPr/>
            </p:nvGrpSpPr>
            <p:grpSpPr>
              <a:xfrm>
                <a:off x="226951" y="752132"/>
                <a:ext cx="2260209" cy="1590446"/>
                <a:chOff x="226951" y="752132"/>
                <a:chExt cx="2260209" cy="1590446"/>
              </a:xfrm>
            </p:grpSpPr>
            <p:sp>
              <p:nvSpPr>
                <p:cNvPr id="336" name="Oval 335">
                  <a:extLst>
                    <a:ext uri="{FF2B5EF4-FFF2-40B4-BE49-F238E27FC236}">
                      <a16:creationId xmlns:a16="http://schemas.microsoft.com/office/drawing/2014/main" id="{9B5239FA-667D-502A-B94C-A2015FA98E98}"/>
                    </a:ext>
                  </a:extLst>
                </p:cNvPr>
                <p:cNvSpPr/>
                <p:nvPr/>
              </p:nvSpPr>
              <p:spPr>
                <a:xfrm>
                  <a:off x="855030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337" name="Straight Arrow Connector 336">
                  <a:extLst>
                    <a:ext uri="{FF2B5EF4-FFF2-40B4-BE49-F238E27FC236}">
                      <a16:creationId xmlns:a16="http://schemas.microsoft.com/office/drawing/2014/main" id="{7CB68A17-A363-3F64-D517-9293633173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222" y="891911"/>
                  <a:ext cx="336808" cy="41352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Arrow Connector 337">
                  <a:extLst>
                    <a:ext uri="{FF2B5EF4-FFF2-40B4-BE49-F238E27FC236}">
                      <a16:creationId xmlns:a16="http://schemas.microsoft.com/office/drawing/2014/main" id="{F24AE4EA-7DA4-B15F-277A-661D5130AC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9670" y="1514028"/>
                  <a:ext cx="634667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9" name="Oval 338">
                  <a:extLst>
                    <a:ext uri="{FF2B5EF4-FFF2-40B4-BE49-F238E27FC236}">
                      <a16:creationId xmlns:a16="http://schemas.microsoft.com/office/drawing/2014/main" id="{7E67BCA8-A636-E474-4E85-1BBE6911D4F0}"/>
                    </a:ext>
                  </a:extLst>
                </p:cNvPr>
                <p:cNvSpPr/>
                <p:nvPr/>
              </p:nvSpPr>
              <p:spPr>
                <a:xfrm>
                  <a:off x="2069969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340" name="Straight Arrow Connector 339">
                  <a:extLst>
                    <a:ext uri="{FF2B5EF4-FFF2-40B4-BE49-F238E27FC236}">
                      <a16:creationId xmlns:a16="http://schemas.microsoft.com/office/drawing/2014/main" id="{292A176C-B6BB-527D-678C-FE8B4DC966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3625" y="1838994"/>
                  <a:ext cx="0" cy="50358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1" name="TextBox 340">
                  <a:extLst>
                    <a:ext uri="{FF2B5EF4-FFF2-40B4-BE49-F238E27FC236}">
                      <a16:creationId xmlns:a16="http://schemas.microsoft.com/office/drawing/2014/main" id="{61244B37-EB5F-EE26-C376-8CD158CEE5BD}"/>
                    </a:ext>
                  </a:extLst>
                </p:cNvPr>
                <p:cNvSpPr txBox="1"/>
                <p:nvPr/>
              </p:nvSpPr>
              <p:spPr>
                <a:xfrm>
                  <a:off x="894348" y="1329361"/>
                  <a:ext cx="33855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dirty="0"/>
                </a:p>
              </p:txBody>
            </p:sp>
            <p:sp>
              <p:nvSpPr>
                <p:cNvPr id="342" name="TextBox 341">
                  <a:extLst>
                    <a:ext uri="{FF2B5EF4-FFF2-40B4-BE49-F238E27FC236}">
                      <a16:creationId xmlns:a16="http://schemas.microsoft.com/office/drawing/2014/main" id="{58339C4E-5CF1-4ACE-8C53-9ED46C82B31D}"/>
                    </a:ext>
                  </a:extLst>
                </p:cNvPr>
                <p:cNvSpPr txBox="1"/>
                <p:nvPr/>
              </p:nvSpPr>
              <p:spPr>
                <a:xfrm>
                  <a:off x="2131385" y="1329361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3" name="TextBox 342">
                      <a:extLst>
                        <a:ext uri="{FF2B5EF4-FFF2-40B4-BE49-F238E27FC236}">
                          <a16:creationId xmlns:a16="http://schemas.microsoft.com/office/drawing/2014/main" id="{539E6F05-2149-757F-E654-5C93C10ED9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800" b="0" i="1" baseline="-2500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μ</m:t>
                            </m:r>
                          </m:oMath>
                        </m:oMathPara>
                      </a14:m>
                      <a:endParaRPr lang="en-US" sz="2800" b="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706C7A79-9A18-74C1-F6ED-4339A25DF9C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1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44" name="TextBox 343">
                  <a:extLst>
                    <a:ext uri="{FF2B5EF4-FFF2-40B4-BE49-F238E27FC236}">
                      <a16:creationId xmlns:a16="http://schemas.microsoft.com/office/drawing/2014/main" id="{9AD76ABE-4E59-2BD3-6C75-6570F03864EB}"/>
                    </a:ext>
                  </a:extLst>
                </p:cNvPr>
                <p:cNvSpPr txBox="1"/>
                <p:nvPr/>
              </p:nvSpPr>
              <p:spPr>
                <a:xfrm>
                  <a:off x="226951" y="954300"/>
                  <a:ext cx="45300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V</a:t>
                  </a:r>
                  <a:r>
                    <a:rPr lang="en-US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</a:t>
                  </a:r>
                </a:p>
                <a:p>
                  <a:endParaRPr lang="en-US" dirty="0"/>
                </a:p>
              </p:txBody>
            </p:sp>
            <p:grpSp>
              <p:nvGrpSpPr>
                <p:cNvPr id="345" name="Group 344">
                  <a:extLst>
                    <a:ext uri="{FF2B5EF4-FFF2-40B4-BE49-F238E27FC236}">
                      <a16:creationId xmlns:a16="http://schemas.microsoft.com/office/drawing/2014/main" id="{F7D811AE-B8CB-463E-ED0A-AC9A410DBE3F}"/>
                    </a:ext>
                  </a:extLst>
                </p:cNvPr>
                <p:cNvGrpSpPr/>
                <p:nvPr/>
              </p:nvGrpSpPr>
              <p:grpSpPr>
                <a:xfrm>
                  <a:off x="1345128" y="939324"/>
                  <a:ext cx="651933" cy="360297"/>
                  <a:chOff x="6400248" y="1777592"/>
                  <a:chExt cx="651933" cy="360297"/>
                </a:xfrm>
              </p:grpSpPr>
              <p:cxnSp>
                <p:nvCxnSpPr>
                  <p:cNvPr id="347" name="Straight Connector 346">
                    <a:extLst>
                      <a:ext uri="{FF2B5EF4-FFF2-40B4-BE49-F238E27FC236}">
                        <a16:creationId xmlns:a16="http://schemas.microsoft.com/office/drawing/2014/main" id="{2A01BA7C-7D27-AB7A-F138-AA2A78BFC6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400248" y="2035931"/>
                    <a:ext cx="65193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8" name="Straight Connector 347">
                    <a:extLst>
                      <a:ext uri="{FF2B5EF4-FFF2-40B4-BE49-F238E27FC236}">
                        <a16:creationId xmlns:a16="http://schemas.microsoft.com/office/drawing/2014/main" id="{43D130D5-F703-FD9F-C192-9B5706FFDE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8734" y="1777592"/>
                    <a:ext cx="0" cy="25833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9" name="Straight Arrow Connector 348">
                    <a:extLst>
                      <a:ext uri="{FF2B5EF4-FFF2-40B4-BE49-F238E27FC236}">
                        <a16:creationId xmlns:a16="http://schemas.microsoft.com/office/drawing/2014/main" id="{0A93250E-109C-704E-9F3D-89222E74E9C5}"/>
                      </a:ext>
                    </a:extLst>
                  </p:cNvPr>
                  <p:cNvCxnSpPr/>
                  <p:nvPr/>
                </p:nvCxnSpPr>
                <p:spPr>
                  <a:xfrm>
                    <a:off x="6481800" y="1777592"/>
                    <a:ext cx="182784" cy="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50" name="Pentagon 349">
                    <a:extLst>
                      <a:ext uri="{FF2B5EF4-FFF2-40B4-BE49-F238E27FC236}">
                        <a16:creationId xmlns:a16="http://schemas.microsoft.com/office/drawing/2014/main" id="{E99C0F0A-7865-A835-490F-B107510FC439}"/>
                      </a:ext>
                    </a:extLst>
                  </p:cNvPr>
                  <p:cNvSpPr/>
                  <p:nvPr/>
                </p:nvSpPr>
                <p:spPr>
                  <a:xfrm>
                    <a:off x="6573750" y="1929992"/>
                    <a:ext cx="389596" cy="207897"/>
                  </a:xfrm>
                  <a:prstGeom prst="homePlat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46" name="TextBox 345">
                  <a:extLst>
                    <a:ext uri="{FF2B5EF4-FFF2-40B4-BE49-F238E27FC236}">
                      <a16:creationId xmlns:a16="http://schemas.microsoft.com/office/drawing/2014/main" id="{507B94FA-1941-E8C3-CBE7-4419100966AC}"/>
                    </a:ext>
                  </a:extLst>
                </p:cNvPr>
                <p:cNvSpPr txBox="1"/>
                <p:nvPr/>
              </p:nvSpPr>
              <p:spPr>
                <a:xfrm>
                  <a:off x="1569672" y="752132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35" name="TextBox 334">
                <a:extLst>
                  <a:ext uri="{FF2B5EF4-FFF2-40B4-BE49-F238E27FC236}">
                    <a16:creationId xmlns:a16="http://schemas.microsoft.com/office/drawing/2014/main" id="{990D7C86-AB9F-56E4-EC57-CE5A026E1108}"/>
                  </a:ext>
                </a:extLst>
              </p:cNvPr>
              <p:cNvSpPr txBox="1"/>
              <p:nvPr/>
            </p:nvSpPr>
            <p:spPr>
              <a:xfrm>
                <a:off x="970790" y="2310034"/>
                <a:ext cx="11977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open loop</a:t>
                </a:r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334033E1-0F9F-5970-07B9-F71F54CC7AF2}"/>
                </a:ext>
              </a:extLst>
            </p:cNvPr>
            <p:cNvGrpSpPr/>
            <p:nvPr/>
          </p:nvGrpSpPr>
          <p:grpSpPr>
            <a:xfrm>
              <a:off x="2485905" y="4678006"/>
              <a:ext cx="3520347" cy="1959186"/>
              <a:chOff x="3551788" y="731273"/>
              <a:chExt cx="3520347" cy="1959186"/>
            </a:xfrm>
          </p:grpSpPr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93E0E407-4C59-1A67-D016-A494E9F5CC8B}"/>
                  </a:ext>
                </a:extLst>
              </p:cNvPr>
              <p:cNvSpPr txBox="1"/>
              <p:nvPr/>
            </p:nvSpPr>
            <p:spPr>
              <a:xfrm>
                <a:off x="4331551" y="2321127"/>
                <a:ext cx="25314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open loop intermediate</a:t>
                </a:r>
              </a:p>
            </p:txBody>
          </p: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1385C10B-F09F-E42A-A98D-33691FA0A039}"/>
                  </a:ext>
                </a:extLst>
              </p:cNvPr>
              <p:cNvGrpSpPr/>
              <p:nvPr/>
            </p:nvGrpSpPr>
            <p:grpSpPr>
              <a:xfrm>
                <a:off x="3551788" y="761013"/>
                <a:ext cx="2260209" cy="1590446"/>
                <a:chOff x="226951" y="752132"/>
                <a:chExt cx="2260209" cy="1590446"/>
              </a:xfrm>
            </p:grpSpPr>
            <p:sp>
              <p:nvSpPr>
                <p:cNvPr id="319" name="Oval 318">
                  <a:extLst>
                    <a:ext uri="{FF2B5EF4-FFF2-40B4-BE49-F238E27FC236}">
                      <a16:creationId xmlns:a16="http://schemas.microsoft.com/office/drawing/2014/main" id="{067DA55F-9462-6C8E-7BB4-72870830E484}"/>
                    </a:ext>
                  </a:extLst>
                </p:cNvPr>
                <p:cNvSpPr/>
                <p:nvPr/>
              </p:nvSpPr>
              <p:spPr>
                <a:xfrm>
                  <a:off x="855030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320" name="Straight Arrow Connector 319">
                  <a:extLst>
                    <a:ext uri="{FF2B5EF4-FFF2-40B4-BE49-F238E27FC236}">
                      <a16:creationId xmlns:a16="http://schemas.microsoft.com/office/drawing/2014/main" id="{90E9D8D6-4215-C7E1-731D-E39667FF79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222" y="891911"/>
                  <a:ext cx="336808" cy="41352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Straight Arrow Connector 320">
                  <a:extLst>
                    <a:ext uri="{FF2B5EF4-FFF2-40B4-BE49-F238E27FC236}">
                      <a16:creationId xmlns:a16="http://schemas.microsoft.com/office/drawing/2014/main" id="{D2557C9E-06DA-AD52-EAEB-C5447EE49E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9670" y="1514028"/>
                  <a:ext cx="634667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2" name="Oval 321">
                  <a:extLst>
                    <a:ext uri="{FF2B5EF4-FFF2-40B4-BE49-F238E27FC236}">
                      <a16:creationId xmlns:a16="http://schemas.microsoft.com/office/drawing/2014/main" id="{D09A7C1E-E150-3656-0D1D-0F5825C16F62}"/>
                    </a:ext>
                  </a:extLst>
                </p:cNvPr>
                <p:cNvSpPr/>
                <p:nvPr/>
              </p:nvSpPr>
              <p:spPr>
                <a:xfrm>
                  <a:off x="2069969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323" name="Straight Arrow Connector 322">
                  <a:extLst>
                    <a:ext uri="{FF2B5EF4-FFF2-40B4-BE49-F238E27FC236}">
                      <a16:creationId xmlns:a16="http://schemas.microsoft.com/office/drawing/2014/main" id="{700CE7D0-22C5-3DFB-0A1F-E41CF7363A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3625" y="1838994"/>
                  <a:ext cx="0" cy="50358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4" name="TextBox 323">
                  <a:extLst>
                    <a:ext uri="{FF2B5EF4-FFF2-40B4-BE49-F238E27FC236}">
                      <a16:creationId xmlns:a16="http://schemas.microsoft.com/office/drawing/2014/main" id="{5482BC3B-B6F8-1E16-FC0D-AB28DC1B9937}"/>
                    </a:ext>
                  </a:extLst>
                </p:cNvPr>
                <p:cNvSpPr txBox="1"/>
                <p:nvPr/>
              </p:nvSpPr>
              <p:spPr>
                <a:xfrm>
                  <a:off x="894348" y="1329361"/>
                  <a:ext cx="33855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dirty="0"/>
                </a:p>
              </p:txBody>
            </p:sp>
            <p:sp>
              <p:nvSpPr>
                <p:cNvPr id="325" name="TextBox 324">
                  <a:extLst>
                    <a:ext uri="{FF2B5EF4-FFF2-40B4-BE49-F238E27FC236}">
                      <a16:creationId xmlns:a16="http://schemas.microsoft.com/office/drawing/2014/main" id="{86C82ACF-6F7F-56F5-F64B-02FDECEDE65D}"/>
                    </a:ext>
                  </a:extLst>
                </p:cNvPr>
                <p:cNvSpPr txBox="1"/>
                <p:nvPr/>
              </p:nvSpPr>
              <p:spPr>
                <a:xfrm>
                  <a:off x="2131385" y="1329361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6" name="TextBox 325">
                      <a:extLst>
                        <a:ext uri="{FF2B5EF4-FFF2-40B4-BE49-F238E27FC236}">
                          <a16:creationId xmlns:a16="http://schemas.microsoft.com/office/drawing/2014/main" id="{4C6E1DB5-0654-0B32-74BB-4C90EF8756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800" b="0" i="1" baseline="-2500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μ</m:t>
                            </m:r>
                          </m:oMath>
                        </m:oMathPara>
                      </a14:m>
                      <a:endParaRPr lang="en-US" sz="2800" b="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88CF9347-9E49-40D9-08A5-974BF925AB6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1951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27" name="TextBox 326">
                  <a:extLst>
                    <a:ext uri="{FF2B5EF4-FFF2-40B4-BE49-F238E27FC236}">
                      <a16:creationId xmlns:a16="http://schemas.microsoft.com/office/drawing/2014/main" id="{A5575B61-B357-283F-DFCB-5B7650A39AF3}"/>
                    </a:ext>
                  </a:extLst>
                </p:cNvPr>
                <p:cNvSpPr txBox="1"/>
                <p:nvPr/>
              </p:nvSpPr>
              <p:spPr>
                <a:xfrm>
                  <a:off x="226951" y="954300"/>
                  <a:ext cx="45300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V</a:t>
                  </a:r>
                  <a:r>
                    <a:rPr lang="en-US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</a:t>
                  </a:r>
                </a:p>
                <a:p>
                  <a:endParaRPr lang="en-US" dirty="0"/>
                </a:p>
              </p:txBody>
            </p:sp>
            <p:grpSp>
              <p:nvGrpSpPr>
                <p:cNvPr id="328" name="Group 327">
                  <a:extLst>
                    <a:ext uri="{FF2B5EF4-FFF2-40B4-BE49-F238E27FC236}">
                      <a16:creationId xmlns:a16="http://schemas.microsoft.com/office/drawing/2014/main" id="{18CC4776-9934-134E-D6AD-678FDA9F24CE}"/>
                    </a:ext>
                  </a:extLst>
                </p:cNvPr>
                <p:cNvGrpSpPr/>
                <p:nvPr/>
              </p:nvGrpSpPr>
              <p:grpSpPr>
                <a:xfrm>
                  <a:off x="1345128" y="939324"/>
                  <a:ext cx="651933" cy="360297"/>
                  <a:chOff x="6400248" y="1777592"/>
                  <a:chExt cx="651933" cy="360297"/>
                </a:xfrm>
              </p:grpSpPr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6EDA7E42-E67E-FB3F-2D7B-7A3E400173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400248" y="2035931"/>
                    <a:ext cx="65193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585F1F33-6076-52B6-DC1D-50438EC741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8734" y="1777592"/>
                    <a:ext cx="0" cy="25833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Arrow Connector 331">
                    <a:extLst>
                      <a:ext uri="{FF2B5EF4-FFF2-40B4-BE49-F238E27FC236}">
                        <a16:creationId xmlns:a16="http://schemas.microsoft.com/office/drawing/2014/main" id="{14BB7198-1E33-51A1-7909-DE84194DE75E}"/>
                      </a:ext>
                    </a:extLst>
                  </p:cNvPr>
                  <p:cNvCxnSpPr/>
                  <p:nvPr/>
                </p:nvCxnSpPr>
                <p:spPr>
                  <a:xfrm>
                    <a:off x="6481800" y="1777592"/>
                    <a:ext cx="182784" cy="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33" name="Pentagon 332">
                    <a:extLst>
                      <a:ext uri="{FF2B5EF4-FFF2-40B4-BE49-F238E27FC236}">
                        <a16:creationId xmlns:a16="http://schemas.microsoft.com/office/drawing/2014/main" id="{8D993E51-BC07-CDC0-C908-E8198D7E4C79}"/>
                      </a:ext>
                    </a:extLst>
                  </p:cNvPr>
                  <p:cNvSpPr/>
                  <p:nvPr/>
                </p:nvSpPr>
                <p:spPr>
                  <a:xfrm>
                    <a:off x="6573750" y="1929992"/>
                    <a:ext cx="389596" cy="207897"/>
                  </a:xfrm>
                  <a:prstGeom prst="homePlat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29" name="TextBox 328">
                  <a:extLst>
                    <a:ext uri="{FF2B5EF4-FFF2-40B4-BE49-F238E27FC236}">
                      <a16:creationId xmlns:a16="http://schemas.microsoft.com/office/drawing/2014/main" id="{982D890F-5B3F-9063-9ADD-EF23C3A04684}"/>
                    </a:ext>
                  </a:extLst>
                </p:cNvPr>
                <p:cNvSpPr txBox="1"/>
                <p:nvPr/>
              </p:nvSpPr>
              <p:spPr>
                <a:xfrm>
                  <a:off x="1569672" y="752132"/>
                  <a:ext cx="4235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</a:t>
                  </a:r>
                  <a:r>
                    <a:rPr lang="en-US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</p:grpSp>
          <p:cxnSp>
            <p:nvCxnSpPr>
              <p:cNvPr id="311" name="Straight Arrow Connector 310">
                <a:extLst>
                  <a:ext uri="{FF2B5EF4-FFF2-40B4-BE49-F238E27FC236}">
                    <a16:creationId xmlns:a16="http://schemas.microsoft.com/office/drawing/2014/main" id="{7E893EC0-4BAC-07E5-CB12-E0970CA420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4645" y="1493169"/>
                <a:ext cx="634667" cy="0"/>
              </a:xfrm>
              <a:prstGeom prst="straightConnector1">
                <a:avLst/>
              </a:prstGeom>
              <a:ln w="38100">
                <a:solidFill>
                  <a:srgbClr val="7030A0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D63F4D85-C14E-1C67-7604-7C632FC19157}"/>
                  </a:ext>
                </a:extLst>
              </p:cNvPr>
              <p:cNvSpPr/>
              <p:nvPr/>
            </p:nvSpPr>
            <p:spPr>
              <a:xfrm>
                <a:off x="6654944" y="1284573"/>
                <a:ext cx="417191" cy="417191"/>
              </a:xfrm>
              <a:prstGeom prst="ellipse">
                <a:avLst/>
              </a:prstGeom>
              <a:solidFill>
                <a:srgbClr val="D7BDF2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DE11DB9B-03AF-44DF-47C6-7FE7A549793C}"/>
                  </a:ext>
                </a:extLst>
              </p:cNvPr>
              <p:cNvSpPr txBox="1"/>
              <p:nvPr/>
            </p:nvSpPr>
            <p:spPr>
              <a:xfrm>
                <a:off x="6745225" y="1308503"/>
                <a:ext cx="2487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endParaRPr 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E8167E71-E681-D38C-D366-15F275C2DF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30103" y="1176804"/>
                <a:ext cx="651933" cy="0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ACFA559B-6B4A-3AB1-D240-880E283022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28589" y="918465"/>
                <a:ext cx="0" cy="258339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Arrow Connector 315">
                <a:extLst>
                  <a:ext uri="{FF2B5EF4-FFF2-40B4-BE49-F238E27FC236}">
                    <a16:creationId xmlns:a16="http://schemas.microsoft.com/office/drawing/2014/main" id="{7A51ED28-87F9-9D4E-B091-EF5058AB61C6}"/>
                  </a:ext>
                </a:extLst>
              </p:cNvPr>
              <p:cNvCxnSpPr/>
              <p:nvPr/>
            </p:nvCxnSpPr>
            <p:spPr>
              <a:xfrm>
                <a:off x="6011655" y="918465"/>
                <a:ext cx="182784" cy="0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7" name="Pentagon 316">
                <a:extLst>
                  <a:ext uri="{FF2B5EF4-FFF2-40B4-BE49-F238E27FC236}">
                    <a16:creationId xmlns:a16="http://schemas.microsoft.com/office/drawing/2014/main" id="{7A34CB94-B474-3992-2C9D-50A7093B4C1D}"/>
                  </a:ext>
                </a:extLst>
              </p:cNvPr>
              <p:cNvSpPr/>
              <p:nvPr/>
            </p:nvSpPr>
            <p:spPr>
              <a:xfrm>
                <a:off x="6103605" y="1070865"/>
                <a:ext cx="389596" cy="207897"/>
              </a:xfrm>
              <a:prstGeom prst="homePlate">
                <a:avLst/>
              </a:prstGeom>
              <a:solidFill>
                <a:srgbClr val="D7BDF2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8" name="TextBox 317">
                <a:extLst>
                  <a:ext uri="{FF2B5EF4-FFF2-40B4-BE49-F238E27FC236}">
                    <a16:creationId xmlns:a16="http://schemas.microsoft.com/office/drawing/2014/main" id="{78882849-5946-917E-8DDB-913C40244D75}"/>
                  </a:ext>
                </a:extLst>
              </p:cNvPr>
              <p:cNvSpPr txBox="1"/>
              <p:nvPr/>
            </p:nvSpPr>
            <p:spPr>
              <a:xfrm>
                <a:off x="6154647" y="731273"/>
                <a:ext cx="42351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6F79AE34-DF4E-DB8A-8F57-872F1854FFD7}"/>
                </a:ext>
              </a:extLst>
            </p:cNvPr>
            <p:cNvGrpSpPr/>
            <p:nvPr/>
          </p:nvGrpSpPr>
          <p:grpSpPr>
            <a:xfrm>
              <a:off x="4176483" y="1564914"/>
              <a:ext cx="2748346" cy="2335043"/>
              <a:chOff x="8246756" y="533795"/>
              <a:chExt cx="2748346" cy="2335043"/>
            </a:xfrm>
          </p:grpSpPr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32739191-45AC-538A-64D3-F4A23BE921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09023" y="935629"/>
                <a:ext cx="0" cy="464588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297B2097-48DC-7B85-036A-39632339E0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15968" y="930242"/>
                <a:ext cx="186109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E3266274-7C42-3343-7D66-80BF86E66D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745934" y="719198"/>
                <a:ext cx="242939" cy="4015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Arrow Connector 289">
                <a:extLst>
                  <a:ext uri="{FF2B5EF4-FFF2-40B4-BE49-F238E27FC236}">
                    <a16:creationId xmlns:a16="http://schemas.microsoft.com/office/drawing/2014/main" id="{0141B731-C31B-EBCF-FE06-5FF82621CC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63197" y="719198"/>
                <a:ext cx="0" cy="242970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1" name="Rounded Rectangle 290">
                <a:extLst>
                  <a:ext uri="{FF2B5EF4-FFF2-40B4-BE49-F238E27FC236}">
                    <a16:creationId xmlns:a16="http://schemas.microsoft.com/office/drawing/2014/main" id="{080E52C9-CF4F-8368-1CF0-476AB0CDC4DF}"/>
                  </a:ext>
                </a:extLst>
              </p:cNvPr>
              <p:cNvSpPr/>
              <p:nvPr/>
            </p:nvSpPr>
            <p:spPr>
              <a:xfrm>
                <a:off x="10073649" y="533795"/>
                <a:ext cx="472878" cy="306888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TF</a:t>
                </a:r>
              </a:p>
            </p:txBody>
          </p:sp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F0C9AFA4-AD33-CD3F-1238-C79EB276CEA3}"/>
                  </a:ext>
                </a:extLst>
              </p:cNvPr>
              <p:cNvGrpSpPr/>
              <p:nvPr/>
            </p:nvGrpSpPr>
            <p:grpSpPr>
              <a:xfrm>
                <a:off x="8246756" y="935629"/>
                <a:ext cx="2260209" cy="1590446"/>
                <a:chOff x="226951" y="752132"/>
                <a:chExt cx="2260209" cy="1590446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6C4C00E8-4C06-7E1C-350B-DFC4DC11CE5A}"/>
                    </a:ext>
                  </a:extLst>
                </p:cNvPr>
                <p:cNvSpPr/>
                <p:nvPr/>
              </p:nvSpPr>
              <p:spPr>
                <a:xfrm>
                  <a:off x="855030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95" name="Straight Arrow Connector 294">
                  <a:extLst>
                    <a:ext uri="{FF2B5EF4-FFF2-40B4-BE49-F238E27FC236}">
                      <a16:creationId xmlns:a16="http://schemas.microsoft.com/office/drawing/2014/main" id="{D772E9CD-D177-AA00-5FDE-A2286A6F77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222" y="891911"/>
                  <a:ext cx="336808" cy="41352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Arrow Connector 295">
                  <a:extLst>
                    <a:ext uri="{FF2B5EF4-FFF2-40B4-BE49-F238E27FC236}">
                      <a16:creationId xmlns:a16="http://schemas.microsoft.com/office/drawing/2014/main" id="{7FA44418-2B2D-468F-3E48-E5CF227F57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9670" y="1514028"/>
                  <a:ext cx="634667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7" name="Oval 296">
                  <a:extLst>
                    <a:ext uri="{FF2B5EF4-FFF2-40B4-BE49-F238E27FC236}">
                      <a16:creationId xmlns:a16="http://schemas.microsoft.com/office/drawing/2014/main" id="{53645798-7928-7932-97CA-7166F6960585}"/>
                    </a:ext>
                  </a:extLst>
                </p:cNvPr>
                <p:cNvSpPr/>
                <p:nvPr/>
              </p:nvSpPr>
              <p:spPr>
                <a:xfrm>
                  <a:off x="2069969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98" name="Straight Arrow Connector 297">
                  <a:extLst>
                    <a:ext uri="{FF2B5EF4-FFF2-40B4-BE49-F238E27FC236}">
                      <a16:creationId xmlns:a16="http://schemas.microsoft.com/office/drawing/2014/main" id="{F53A9343-89F6-1EDA-4001-6EE6536F16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3625" y="1838994"/>
                  <a:ext cx="0" cy="50358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9" name="TextBox 298">
                  <a:extLst>
                    <a:ext uri="{FF2B5EF4-FFF2-40B4-BE49-F238E27FC236}">
                      <a16:creationId xmlns:a16="http://schemas.microsoft.com/office/drawing/2014/main" id="{FCFCD60A-C6BE-5594-6411-46548B7767FA}"/>
                    </a:ext>
                  </a:extLst>
                </p:cNvPr>
                <p:cNvSpPr txBox="1"/>
                <p:nvPr/>
              </p:nvSpPr>
              <p:spPr>
                <a:xfrm>
                  <a:off x="894348" y="1329361"/>
                  <a:ext cx="33855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dirty="0"/>
                </a:p>
              </p:txBody>
            </p:sp>
            <p:sp>
              <p:nvSpPr>
                <p:cNvPr id="300" name="TextBox 299">
                  <a:extLst>
                    <a:ext uri="{FF2B5EF4-FFF2-40B4-BE49-F238E27FC236}">
                      <a16:creationId xmlns:a16="http://schemas.microsoft.com/office/drawing/2014/main" id="{A36694F2-AC15-F66B-25F2-8289B216C16F}"/>
                    </a:ext>
                  </a:extLst>
                </p:cNvPr>
                <p:cNvSpPr txBox="1"/>
                <p:nvPr/>
              </p:nvSpPr>
              <p:spPr>
                <a:xfrm>
                  <a:off x="2131385" y="1329361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1" name="TextBox 300">
                      <a:extLst>
                        <a:ext uri="{FF2B5EF4-FFF2-40B4-BE49-F238E27FC236}">
                          <a16:creationId xmlns:a16="http://schemas.microsoft.com/office/drawing/2014/main" id="{A6564631-93A6-E5B4-BFA6-CB68D3E3AF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800" b="0" i="1" baseline="-2500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μ</m:t>
                            </m:r>
                          </m:oMath>
                        </m:oMathPara>
                      </a14:m>
                      <a:endParaRPr lang="en-US" sz="2800" b="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0EC48521-5350-216E-81D6-3B5E551BA95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1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02" name="TextBox 301">
                  <a:extLst>
                    <a:ext uri="{FF2B5EF4-FFF2-40B4-BE49-F238E27FC236}">
                      <a16:creationId xmlns:a16="http://schemas.microsoft.com/office/drawing/2014/main" id="{0B3882BF-C7D8-C16C-23B7-062FC4064B72}"/>
                    </a:ext>
                  </a:extLst>
                </p:cNvPr>
                <p:cNvSpPr txBox="1"/>
                <p:nvPr/>
              </p:nvSpPr>
              <p:spPr>
                <a:xfrm>
                  <a:off x="226951" y="954300"/>
                  <a:ext cx="45300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V</a:t>
                  </a:r>
                  <a:r>
                    <a:rPr lang="en-US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</a:t>
                  </a:r>
                </a:p>
                <a:p>
                  <a:endParaRPr lang="en-US" dirty="0"/>
                </a:p>
              </p:txBody>
            </p:sp>
            <p:grpSp>
              <p:nvGrpSpPr>
                <p:cNvPr id="303" name="Group 302">
                  <a:extLst>
                    <a:ext uri="{FF2B5EF4-FFF2-40B4-BE49-F238E27FC236}">
                      <a16:creationId xmlns:a16="http://schemas.microsoft.com/office/drawing/2014/main" id="{2169F331-2C4F-131A-09BA-2DA31935C2C5}"/>
                    </a:ext>
                  </a:extLst>
                </p:cNvPr>
                <p:cNvGrpSpPr/>
                <p:nvPr/>
              </p:nvGrpSpPr>
              <p:grpSpPr>
                <a:xfrm>
                  <a:off x="1345128" y="939324"/>
                  <a:ext cx="651933" cy="360297"/>
                  <a:chOff x="6400248" y="1777592"/>
                  <a:chExt cx="651933" cy="360297"/>
                </a:xfrm>
              </p:grpSpPr>
              <p:cxnSp>
                <p:nvCxnSpPr>
                  <p:cNvPr id="305" name="Straight Connector 304">
                    <a:extLst>
                      <a:ext uri="{FF2B5EF4-FFF2-40B4-BE49-F238E27FC236}">
                        <a16:creationId xmlns:a16="http://schemas.microsoft.com/office/drawing/2014/main" id="{708C30F4-915C-D00E-5CDA-A6C985B404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400248" y="2035931"/>
                    <a:ext cx="65193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6" name="Straight Connector 305">
                    <a:extLst>
                      <a:ext uri="{FF2B5EF4-FFF2-40B4-BE49-F238E27FC236}">
                        <a16:creationId xmlns:a16="http://schemas.microsoft.com/office/drawing/2014/main" id="{09E71CE1-5365-50A3-7B64-0E16F65C48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8734" y="1777592"/>
                    <a:ext cx="0" cy="25833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7" name="Straight Arrow Connector 306">
                    <a:extLst>
                      <a:ext uri="{FF2B5EF4-FFF2-40B4-BE49-F238E27FC236}">
                        <a16:creationId xmlns:a16="http://schemas.microsoft.com/office/drawing/2014/main" id="{B136628C-2BD8-F36B-6312-62B4484F8E59}"/>
                      </a:ext>
                    </a:extLst>
                  </p:cNvPr>
                  <p:cNvCxnSpPr/>
                  <p:nvPr/>
                </p:nvCxnSpPr>
                <p:spPr>
                  <a:xfrm>
                    <a:off x="6481800" y="1777592"/>
                    <a:ext cx="182784" cy="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8" name="Pentagon 307">
                    <a:extLst>
                      <a:ext uri="{FF2B5EF4-FFF2-40B4-BE49-F238E27FC236}">
                        <a16:creationId xmlns:a16="http://schemas.microsoft.com/office/drawing/2014/main" id="{B41EAD70-E93D-99D8-891C-86394627184B}"/>
                      </a:ext>
                    </a:extLst>
                  </p:cNvPr>
                  <p:cNvSpPr/>
                  <p:nvPr/>
                </p:nvSpPr>
                <p:spPr>
                  <a:xfrm>
                    <a:off x="6573750" y="1929992"/>
                    <a:ext cx="389596" cy="207897"/>
                  </a:xfrm>
                  <a:prstGeom prst="homePlat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04" name="TextBox 303">
                  <a:extLst>
                    <a:ext uri="{FF2B5EF4-FFF2-40B4-BE49-F238E27FC236}">
                      <a16:creationId xmlns:a16="http://schemas.microsoft.com/office/drawing/2014/main" id="{7DF92B50-57F0-E9AE-7482-A246AB4E0BC8}"/>
                    </a:ext>
                  </a:extLst>
                </p:cNvPr>
                <p:cNvSpPr txBox="1"/>
                <p:nvPr/>
              </p:nvSpPr>
              <p:spPr>
                <a:xfrm>
                  <a:off x="1569672" y="752132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E5101C9E-8ED0-CD46-EA5C-E52BFF801B63}"/>
                  </a:ext>
                </a:extLst>
              </p:cNvPr>
              <p:cNvSpPr txBox="1"/>
              <p:nvPr/>
            </p:nvSpPr>
            <p:spPr>
              <a:xfrm>
                <a:off x="8386696" y="2499506"/>
                <a:ext cx="26084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negative metabolic loop</a:t>
                </a:r>
              </a:p>
            </p:txBody>
          </p: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EC30E016-375D-CB6F-4AEF-9663503D07C0}"/>
                </a:ext>
              </a:extLst>
            </p:cNvPr>
            <p:cNvGrpSpPr/>
            <p:nvPr/>
          </p:nvGrpSpPr>
          <p:grpSpPr>
            <a:xfrm>
              <a:off x="6983057" y="1750316"/>
              <a:ext cx="2273858" cy="2152096"/>
              <a:chOff x="513432" y="3692907"/>
              <a:chExt cx="2273858" cy="2152096"/>
            </a:xfrm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B6E5CDED-D74B-C3DF-E1AE-2611738A1759}"/>
                  </a:ext>
                </a:extLst>
              </p:cNvPr>
              <p:cNvGrpSpPr/>
              <p:nvPr/>
            </p:nvGrpSpPr>
            <p:grpSpPr>
              <a:xfrm>
                <a:off x="513432" y="3911794"/>
                <a:ext cx="2260209" cy="1590446"/>
                <a:chOff x="226951" y="752132"/>
                <a:chExt cx="2260209" cy="1590446"/>
              </a:xfrm>
            </p:grpSpPr>
            <p:sp>
              <p:nvSpPr>
                <p:cNvPr id="272" name="Oval 271">
                  <a:extLst>
                    <a:ext uri="{FF2B5EF4-FFF2-40B4-BE49-F238E27FC236}">
                      <a16:creationId xmlns:a16="http://schemas.microsoft.com/office/drawing/2014/main" id="{D975371E-4708-9681-2307-8BA3CA4D1686}"/>
                    </a:ext>
                  </a:extLst>
                </p:cNvPr>
                <p:cNvSpPr/>
                <p:nvPr/>
              </p:nvSpPr>
              <p:spPr>
                <a:xfrm>
                  <a:off x="855030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73" name="Straight Arrow Connector 272">
                  <a:extLst>
                    <a:ext uri="{FF2B5EF4-FFF2-40B4-BE49-F238E27FC236}">
                      <a16:creationId xmlns:a16="http://schemas.microsoft.com/office/drawing/2014/main" id="{E69D4B55-EEC4-5372-6ECF-8E536DF709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222" y="891911"/>
                  <a:ext cx="336808" cy="41352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Arrow Connector 273">
                  <a:extLst>
                    <a:ext uri="{FF2B5EF4-FFF2-40B4-BE49-F238E27FC236}">
                      <a16:creationId xmlns:a16="http://schemas.microsoft.com/office/drawing/2014/main" id="{FED03751-80B6-88E5-7049-A84A3922D8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9670" y="1514028"/>
                  <a:ext cx="634667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5" name="Oval 274">
                  <a:extLst>
                    <a:ext uri="{FF2B5EF4-FFF2-40B4-BE49-F238E27FC236}">
                      <a16:creationId xmlns:a16="http://schemas.microsoft.com/office/drawing/2014/main" id="{CA15FFCC-C346-2D88-D367-28530913BC80}"/>
                    </a:ext>
                  </a:extLst>
                </p:cNvPr>
                <p:cNvSpPr/>
                <p:nvPr/>
              </p:nvSpPr>
              <p:spPr>
                <a:xfrm>
                  <a:off x="2069969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76" name="Straight Arrow Connector 275">
                  <a:extLst>
                    <a:ext uri="{FF2B5EF4-FFF2-40B4-BE49-F238E27FC236}">
                      <a16:creationId xmlns:a16="http://schemas.microsoft.com/office/drawing/2014/main" id="{BBC166B1-EDB1-D92C-B437-DFE32AF79E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3625" y="1838994"/>
                  <a:ext cx="0" cy="50358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EB5D6A30-FE08-8903-6675-22EBB62E2FD6}"/>
                    </a:ext>
                  </a:extLst>
                </p:cNvPr>
                <p:cNvSpPr txBox="1"/>
                <p:nvPr/>
              </p:nvSpPr>
              <p:spPr>
                <a:xfrm>
                  <a:off x="894348" y="1329361"/>
                  <a:ext cx="33855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dirty="0"/>
                </a:p>
              </p:txBody>
            </p:sp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4D3CA24C-8622-CA9A-7EEC-337C9E12CA30}"/>
                    </a:ext>
                  </a:extLst>
                </p:cNvPr>
                <p:cNvSpPr txBox="1"/>
                <p:nvPr/>
              </p:nvSpPr>
              <p:spPr>
                <a:xfrm>
                  <a:off x="2131385" y="1329361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9" name="TextBox 278">
                      <a:extLst>
                        <a:ext uri="{FF2B5EF4-FFF2-40B4-BE49-F238E27FC236}">
                          <a16:creationId xmlns:a16="http://schemas.microsoft.com/office/drawing/2014/main" id="{271A83B5-80B4-F06B-9A59-35B922EF05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800" b="0" i="1" baseline="-2500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μ</m:t>
                            </m:r>
                          </m:oMath>
                        </m:oMathPara>
                      </a14:m>
                      <a:endParaRPr lang="en-US" sz="2800" b="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1" name="TextBox 80">
                      <a:extLst>
                        <a:ext uri="{FF2B5EF4-FFF2-40B4-BE49-F238E27FC236}">
                          <a16:creationId xmlns:a16="http://schemas.microsoft.com/office/drawing/2014/main" id="{37EF989F-FE31-6125-CF32-38788745CA4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1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0497C038-DCBE-02A2-07B4-F5C0A52E92CB}"/>
                    </a:ext>
                  </a:extLst>
                </p:cNvPr>
                <p:cNvSpPr txBox="1"/>
                <p:nvPr/>
              </p:nvSpPr>
              <p:spPr>
                <a:xfrm>
                  <a:off x="226951" y="954300"/>
                  <a:ext cx="45300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V</a:t>
                  </a:r>
                  <a:r>
                    <a:rPr lang="en-US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</a:t>
                  </a:r>
                </a:p>
                <a:p>
                  <a:endParaRPr lang="en-US" dirty="0"/>
                </a:p>
              </p:txBody>
            </p:sp>
            <p:grpSp>
              <p:nvGrpSpPr>
                <p:cNvPr id="281" name="Group 280">
                  <a:extLst>
                    <a:ext uri="{FF2B5EF4-FFF2-40B4-BE49-F238E27FC236}">
                      <a16:creationId xmlns:a16="http://schemas.microsoft.com/office/drawing/2014/main" id="{335967D5-A045-9E5F-55AE-A8C3FCFAB487}"/>
                    </a:ext>
                  </a:extLst>
                </p:cNvPr>
                <p:cNvGrpSpPr/>
                <p:nvPr/>
              </p:nvGrpSpPr>
              <p:grpSpPr>
                <a:xfrm>
                  <a:off x="1345128" y="939324"/>
                  <a:ext cx="651933" cy="360297"/>
                  <a:chOff x="6400248" y="1777592"/>
                  <a:chExt cx="651933" cy="360297"/>
                </a:xfrm>
              </p:grpSpPr>
              <p:cxnSp>
                <p:nvCxnSpPr>
                  <p:cNvPr id="283" name="Straight Connector 282">
                    <a:extLst>
                      <a:ext uri="{FF2B5EF4-FFF2-40B4-BE49-F238E27FC236}">
                        <a16:creationId xmlns:a16="http://schemas.microsoft.com/office/drawing/2014/main" id="{A6FD4581-8CB4-98F0-D824-6FF3569E46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400248" y="2035931"/>
                    <a:ext cx="65193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4" name="Straight Connector 283">
                    <a:extLst>
                      <a:ext uri="{FF2B5EF4-FFF2-40B4-BE49-F238E27FC236}">
                        <a16:creationId xmlns:a16="http://schemas.microsoft.com/office/drawing/2014/main" id="{8A1120DA-CE6E-9847-1CCF-22B894E049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8734" y="1777592"/>
                    <a:ext cx="0" cy="25833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5" name="Straight Arrow Connector 284">
                    <a:extLst>
                      <a:ext uri="{FF2B5EF4-FFF2-40B4-BE49-F238E27FC236}">
                        <a16:creationId xmlns:a16="http://schemas.microsoft.com/office/drawing/2014/main" id="{A3A7CB01-35B2-36C7-CF23-760487E47151}"/>
                      </a:ext>
                    </a:extLst>
                  </p:cNvPr>
                  <p:cNvCxnSpPr/>
                  <p:nvPr/>
                </p:nvCxnSpPr>
                <p:spPr>
                  <a:xfrm>
                    <a:off x="6481800" y="1777592"/>
                    <a:ext cx="182784" cy="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6" name="Pentagon 285">
                    <a:extLst>
                      <a:ext uri="{FF2B5EF4-FFF2-40B4-BE49-F238E27FC236}">
                        <a16:creationId xmlns:a16="http://schemas.microsoft.com/office/drawing/2014/main" id="{F7E914C8-143E-5CA6-1392-6BC8894E7685}"/>
                      </a:ext>
                    </a:extLst>
                  </p:cNvPr>
                  <p:cNvSpPr/>
                  <p:nvPr/>
                </p:nvSpPr>
                <p:spPr>
                  <a:xfrm>
                    <a:off x="6573750" y="1929992"/>
                    <a:ext cx="389596" cy="207897"/>
                  </a:xfrm>
                  <a:prstGeom prst="homePlat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82" name="TextBox 281">
                  <a:extLst>
                    <a:ext uri="{FF2B5EF4-FFF2-40B4-BE49-F238E27FC236}">
                      <a16:creationId xmlns:a16="http://schemas.microsoft.com/office/drawing/2014/main" id="{4D4D60EF-CDD0-FF62-58C9-C714970B2257}"/>
                    </a:ext>
                  </a:extLst>
                </p:cNvPr>
                <p:cNvSpPr txBox="1"/>
                <p:nvPr/>
              </p:nvSpPr>
              <p:spPr>
                <a:xfrm>
                  <a:off x="1569672" y="752132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38B19DD8-88D6-7463-1423-A77CCCDD3A1F}"/>
                  </a:ext>
                </a:extLst>
              </p:cNvPr>
              <p:cNvSpPr txBox="1"/>
              <p:nvPr/>
            </p:nvSpPr>
            <p:spPr>
              <a:xfrm>
                <a:off x="653372" y="5475671"/>
                <a:ext cx="213391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negative gene loop</a:t>
                </a:r>
              </a:p>
            </p:txBody>
          </p:sp>
          <p:sp>
            <p:nvSpPr>
              <p:cNvPr id="270" name="Arc 269">
                <a:extLst>
                  <a:ext uri="{FF2B5EF4-FFF2-40B4-BE49-F238E27FC236}">
                    <a16:creationId xmlns:a16="http://schemas.microsoft.com/office/drawing/2014/main" id="{9B54CE16-DE10-B1DD-AB64-F267F76F4167}"/>
                  </a:ext>
                </a:extLst>
              </p:cNvPr>
              <p:cNvSpPr/>
              <p:nvPr/>
            </p:nvSpPr>
            <p:spPr>
              <a:xfrm>
                <a:off x="1981994" y="3692907"/>
                <a:ext cx="464611" cy="449405"/>
              </a:xfrm>
              <a:prstGeom prst="arc">
                <a:avLst>
                  <a:gd name="adj1" fmla="val 10936866"/>
                  <a:gd name="adj2" fmla="val 5838384"/>
                </a:avLst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46E2E402-3D3F-D984-8250-03CA080D78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80429" y="3911794"/>
                <a:ext cx="186109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F728F6D0-9BA5-7433-A026-5BEB25FE3164}"/>
                </a:ext>
              </a:extLst>
            </p:cNvPr>
            <p:cNvGrpSpPr/>
            <p:nvPr/>
          </p:nvGrpSpPr>
          <p:grpSpPr>
            <a:xfrm>
              <a:off x="6014571" y="4055584"/>
              <a:ext cx="3429144" cy="2581608"/>
              <a:chOff x="3813739" y="3296675"/>
              <a:chExt cx="3429144" cy="2581608"/>
            </a:xfrm>
          </p:grpSpPr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30D5A09C-0938-1102-4514-D756C17DCF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22553" y="4165867"/>
                <a:ext cx="0" cy="23051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5031E360-FFC7-98FE-2C3E-072965A1C6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29498" y="4160480"/>
                <a:ext cx="186109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5E6BB143-2CB8-4CB1-D8E2-1FC8577472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22196" y="3446375"/>
                <a:ext cx="189089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5" name="Rounded Rectangle 244">
                <a:extLst>
                  <a:ext uri="{FF2B5EF4-FFF2-40B4-BE49-F238E27FC236}">
                    <a16:creationId xmlns:a16="http://schemas.microsoft.com/office/drawing/2014/main" id="{84FC6F4A-A4D4-BC19-4D01-B585C45CE9E1}"/>
                  </a:ext>
                </a:extLst>
              </p:cNvPr>
              <p:cNvSpPr/>
              <p:nvPr/>
            </p:nvSpPr>
            <p:spPr>
              <a:xfrm>
                <a:off x="5878272" y="3766823"/>
                <a:ext cx="472878" cy="306888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TF</a:t>
                </a:r>
              </a:p>
            </p:txBody>
          </p:sp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140E494D-3298-3D1B-1D78-355967C3ED3D}"/>
                  </a:ext>
                </a:extLst>
              </p:cNvPr>
              <p:cNvGrpSpPr/>
              <p:nvPr/>
            </p:nvGrpSpPr>
            <p:grpSpPr>
              <a:xfrm>
                <a:off x="4070940" y="3911794"/>
                <a:ext cx="2260209" cy="1590446"/>
                <a:chOff x="226951" y="752132"/>
                <a:chExt cx="2260209" cy="1590446"/>
              </a:xfrm>
            </p:grpSpPr>
            <p:sp>
              <p:nvSpPr>
                <p:cNvPr id="253" name="Oval 252">
                  <a:extLst>
                    <a:ext uri="{FF2B5EF4-FFF2-40B4-BE49-F238E27FC236}">
                      <a16:creationId xmlns:a16="http://schemas.microsoft.com/office/drawing/2014/main" id="{1B3AE047-CE7B-3EE2-AB93-D276A57DF8A9}"/>
                    </a:ext>
                  </a:extLst>
                </p:cNvPr>
                <p:cNvSpPr/>
                <p:nvPr/>
              </p:nvSpPr>
              <p:spPr>
                <a:xfrm>
                  <a:off x="855030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54" name="Straight Arrow Connector 253">
                  <a:extLst>
                    <a:ext uri="{FF2B5EF4-FFF2-40B4-BE49-F238E27FC236}">
                      <a16:creationId xmlns:a16="http://schemas.microsoft.com/office/drawing/2014/main" id="{4BB6B3C2-E264-9B50-772E-1E01E55CA1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222" y="891911"/>
                  <a:ext cx="336808" cy="41352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Arrow Connector 254">
                  <a:extLst>
                    <a:ext uri="{FF2B5EF4-FFF2-40B4-BE49-F238E27FC236}">
                      <a16:creationId xmlns:a16="http://schemas.microsoft.com/office/drawing/2014/main" id="{5AB17B4C-C408-9BE0-1F95-C9E06EAD16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9670" y="1514028"/>
                  <a:ext cx="634667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6" name="Oval 255">
                  <a:extLst>
                    <a:ext uri="{FF2B5EF4-FFF2-40B4-BE49-F238E27FC236}">
                      <a16:creationId xmlns:a16="http://schemas.microsoft.com/office/drawing/2014/main" id="{6BF7BC8E-DF34-1AE6-D018-7401482FD9CF}"/>
                    </a:ext>
                  </a:extLst>
                </p:cNvPr>
                <p:cNvSpPr/>
                <p:nvPr/>
              </p:nvSpPr>
              <p:spPr>
                <a:xfrm>
                  <a:off x="2069969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57" name="Straight Arrow Connector 256">
                  <a:extLst>
                    <a:ext uri="{FF2B5EF4-FFF2-40B4-BE49-F238E27FC236}">
                      <a16:creationId xmlns:a16="http://schemas.microsoft.com/office/drawing/2014/main" id="{3FAF5E14-BB29-2C66-7056-8539596A2E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3625" y="1838994"/>
                  <a:ext cx="0" cy="50358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8" name="TextBox 257">
                  <a:extLst>
                    <a:ext uri="{FF2B5EF4-FFF2-40B4-BE49-F238E27FC236}">
                      <a16:creationId xmlns:a16="http://schemas.microsoft.com/office/drawing/2014/main" id="{682067E1-1766-182F-4C7A-A8C4B3FEE42B}"/>
                    </a:ext>
                  </a:extLst>
                </p:cNvPr>
                <p:cNvSpPr txBox="1"/>
                <p:nvPr/>
              </p:nvSpPr>
              <p:spPr>
                <a:xfrm>
                  <a:off x="894348" y="1329361"/>
                  <a:ext cx="33855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dirty="0"/>
                </a:p>
              </p:txBody>
            </p:sp>
            <p:sp>
              <p:nvSpPr>
                <p:cNvPr id="259" name="TextBox 258">
                  <a:extLst>
                    <a:ext uri="{FF2B5EF4-FFF2-40B4-BE49-F238E27FC236}">
                      <a16:creationId xmlns:a16="http://schemas.microsoft.com/office/drawing/2014/main" id="{321BD843-C3C6-AAA8-0952-927555BBCFFB}"/>
                    </a:ext>
                  </a:extLst>
                </p:cNvPr>
                <p:cNvSpPr txBox="1"/>
                <p:nvPr/>
              </p:nvSpPr>
              <p:spPr>
                <a:xfrm>
                  <a:off x="2131385" y="1329361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0" name="TextBox 259">
                      <a:extLst>
                        <a:ext uri="{FF2B5EF4-FFF2-40B4-BE49-F238E27FC236}">
                          <a16:creationId xmlns:a16="http://schemas.microsoft.com/office/drawing/2014/main" id="{A5A46091-CA34-40A8-23DD-1DB061B380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800" b="0" i="1" baseline="-2500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μ</m:t>
                            </m:r>
                          </m:oMath>
                        </m:oMathPara>
                      </a14:m>
                      <a:endParaRPr lang="en-US" sz="2800" b="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8" name="TextBox 107">
                      <a:extLst>
                        <a:ext uri="{FF2B5EF4-FFF2-40B4-BE49-F238E27FC236}">
                          <a16:creationId xmlns:a16="http://schemas.microsoft.com/office/drawing/2014/main" id="{428C0044-CB6B-16BC-CBF2-4296B2B99E7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1951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B14A11A8-9EE6-5C0F-C603-7088DB677007}"/>
                    </a:ext>
                  </a:extLst>
                </p:cNvPr>
                <p:cNvSpPr txBox="1"/>
                <p:nvPr/>
              </p:nvSpPr>
              <p:spPr>
                <a:xfrm>
                  <a:off x="226951" y="954300"/>
                  <a:ext cx="45300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V</a:t>
                  </a:r>
                  <a:r>
                    <a:rPr lang="en-US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</a:t>
                  </a:r>
                </a:p>
                <a:p>
                  <a:endParaRPr lang="en-US" dirty="0"/>
                </a:p>
              </p:txBody>
            </p:sp>
            <p:grpSp>
              <p:nvGrpSpPr>
                <p:cNvPr id="262" name="Group 261">
                  <a:extLst>
                    <a:ext uri="{FF2B5EF4-FFF2-40B4-BE49-F238E27FC236}">
                      <a16:creationId xmlns:a16="http://schemas.microsoft.com/office/drawing/2014/main" id="{E44515FE-5BD7-D2DA-BBB3-3F6421B8878D}"/>
                    </a:ext>
                  </a:extLst>
                </p:cNvPr>
                <p:cNvGrpSpPr/>
                <p:nvPr/>
              </p:nvGrpSpPr>
              <p:grpSpPr>
                <a:xfrm>
                  <a:off x="1345128" y="939324"/>
                  <a:ext cx="651933" cy="360297"/>
                  <a:chOff x="6400248" y="1777592"/>
                  <a:chExt cx="651933" cy="360297"/>
                </a:xfrm>
              </p:grpSpPr>
              <p:cxnSp>
                <p:nvCxnSpPr>
                  <p:cNvPr id="264" name="Straight Connector 263">
                    <a:extLst>
                      <a:ext uri="{FF2B5EF4-FFF2-40B4-BE49-F238E27FC236}">
                        <a16:creationId xmlns:a16="http://schemas.microsoft.com/office/drawing/2014/main" id="{2AE5E82A-5965-1D4F-E582-00744A1784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400248" y="2035931"/>
                    <a:ext cx="65193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5" name="Straight Connector 264">
                    <a:extLst>
                      <a:ext uri="{FF2B5EF4-FFF2-40B4-BE49-F238E27FC236}">
                        <a16:creationId xmlns:a16="http://schemas.microsoft.com/office/drawing/2014/main" id="{03AD0BF3-E09D-75A3-8E49-76A892F299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8734" y="1777592"/>
                    <a:ext cx="0" cy="25833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6" name="Straight Arrow Connector 265">
                    <a:extLst>
                      <a:ext uri="{FF2B5EF4-FFF2-40B4-BE49-F238E27FC236}">
                        <a16:creationId xmlns:a16="http://schemas.microsoft.com/office/drawing/2014/main" id="{FEC313F2-6E51-12F1-5B11-D7C851DEE736}"/>
                      </a:ext>
                    </a:extLst>
                  </p:cNvPr>
                  <p:cNvCxnSpPr/>
                  <p:nvPr/>
                </p:nvCxnSpPr>
                <p:spPr>
                  <a:xfrm>
                    <a:off x="6481800" y="1777592"/>
                    <a:ext cx="182784" cy="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7" name="Pentagon 266">
                    <a:extLst>
                      <a:ext uri="{FF2B5EF4-FFF2-40B4-BE49-F238E27FC236}">
                        <a16:creationId xmlns:a16="http://schemas.microsoft.com/office/drawing/2014/main" id="{C52FCA59-C3F6-004C-EC67-F1169E44D27F}"/>
                      </a:ext>
                    </a:extLst>
                  </p:cNvPr>
                  <p:cNvSpPr/>
                  <p:nvPr/>
                </p:nvSpPr>
                <p:spPr>
                  <a:xfrm>
                    <a:off x="6573750" y="1929992"/>
                    <a:ext cx="389596" cy="207897"/>
                  </a:xfrm>
                  <a:prstGeom prst="homePlat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63" name="TextBox 262">
                  <a:extLst>
                    <a:ext uri="{FF2B5EF4-FFF2-40B4-BE49-F238E27FC236}">
                      <a16:creationId xmlns:a16="http://schemas.microsoft.com/office/drawing/2014/main" id="{F9EF2472-9DA4-80F0-A072-E839232C0168}"/>
                    </a:ext>
                  </a:extLst>
                </p:cNvPr>
                <p:cNvSpPr txBox="1"/>
                <p:nvPr/>
              </p:nvSpPr>
              <p:spPr>
                <a:xfrm>
                  <a:off x="1569672" y="752132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B7D0FCDB-4116-0197-7881-30D64A167048}"/>
                  </a:ext>
                </a:extLst>
              </p:cNvPr>
              <p:cNvSpPr txBox="1"/>
              <p:nvPr/>
            </p:nvSpPr>
            <p:spPr>
              <a:xfrm>
                <a:off x="3813739" y="5508951"/>
                <a:ext cx="34291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layered negative metabolic loop</a:t>
                </a:r>
              </a:p>
            </p:txBody>
          </p:sp>
          <p:sp>
            <p:nvSpPr>
              <p:cNvPr id="248" name="Rounded Rectangle 247">
                <a:extLst>
                  <a:ext uri="{FF2B5EF4-FFF2-40B4-BE49-F238E27FC236}">
                    <a16:creationId xmlns:a16="http://schemas.microsoft.com/office/drawing/2014/main" id="{95EFCC9D-C47D-D0F0-C7E5-732F1488E721}"/>
                  </a:ext>
                </a:extLst>
              </p:cNvPr>
              <p:cNvSpPr/>
              <p:nvPr/>
            </p:nvSpPr>
            <p:spPr>
              <a:xfrm>
                <a:off x="5329174" y="3296675"/>
                <a:ext cx="472878" cy="306888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</a:p>
            </p:txBody>
          </p: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ACAAA9CB-6745-E541-6228-26D230933C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47133" y="3663404"/>
                <a:ext cx="0" cy="23018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780673F0-0AC9-CD0E-799A-2E364177BB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54079" y="3907035"/>
                <a:ext cx="186109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61082B13-5BE4-8970-104C-C90F5DA831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6000" y="3442360"/>
                <a:ext cx="0" cy="265209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E49698B8-BD9B-0352-9E6C-70DEEF27577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823714" y="3449716"/>
                <a:ext cx="186109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5" name="TextBox 354">
            <a:extLst>
              <a:ext uri="{FF2B5EF4-FFF2-40B4-BE49-F238E27FC236}">
                <a16:creationId xmlns:a16="http://schemas.microsoft.com/office/drawing/2014/main" id="{0D3A9266-A00A-3090-50DB-670D0D078442}"/>
              </a:ext>
            </a:extLst>
          </p:cNvPr>
          <p:cNvSpPr txBox="1"/>
          <p:nvPr/>
        </p:nvSpPr>
        <p:spPr>
          <a:xfrm>
            <a:off x="-20226" y="-43972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1581E7EA-F32B-3A7B-374D-06EFF254FDD8}"/>
              </a:ext>
            </a:extLst>
          </p:cNvPr>
          <p:cNvSpPr txBox="1"/>
          <p:nvPr/>
        </p:nvSpPr>
        <p:spPr>
          <a:xfrm>
            <a:off x="7989036" y="0"/>
            <a:ext cx="430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A9B2E424-2794-2FD4-DE45-A5B7359C3D10}"/>
              </a:ext>
            </a:extLst>
          </p:cNvPr>
          <p:cNvSpPr txBox="1"/>
          <p:nvPr/>
        </p:nvSpPr>
        <p:spPr>
          <a:xfrm>
            <a:off x="-22117" y="4696235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778440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34F240F-EE24-508F-EE1E-763F1D425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076" y="439037"/>
            <a:ext cx="4949295" cy="29899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2CA4D9-6A8F-E316-BFA1-E2787D5719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65035" y="7770984"/>
            <a:ext cx="2776888" cy="24464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26D0CB-7C52-80FF-99FE-2FC3DEAC972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241923" y="7770984"/>
            <a:ext cx="2446493" cy="2446493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23E128A0-A5E2-A464-03F1-2743067178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5034" y="3293801"/>
            <a:ext cx="5223381" cy="44771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A05BD7-1CA4-438D-5379-0D31A643E33A}"/>
              </a:ext>
            </a:extLst>
          </p:cNvPr>
          <p:cNvSpPr txBox="1"/>
          <p:nvPr/>
        </p:nvSpPr>
        <p:spPr>
          <a:xfrm>
            <a:off x="1465032" y="523220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CD305B-35E7-D279-19ED-77D229E129F1}"/>
              </a:ext>
            </a:extLst>
          </p:cNvPr>
          <p:cNvSpPr txBox="1"/>
          <p:nvPr/>
        </p:nvSpPr>
        <p:spPr>
          <a:xfrm>
            <a:off x="1478489" y="3429000"/>
            <a:ext cx="430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DDE280-8D2F-A18D-2054-ED23FED9D1AE}"/>
              </a:ext>
            </a:extLst>
          </p:cNvPr>
          <p:cNvSpPr txBox="1"/>
          <p:nvPr/>
        </p:nvSpPr>
        <p:spPr>
          <a:xfrm>
            <a:off x="1984985" y="7804662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4C9B5E-3849-B41D-E8E1-C8F425614243}"/>
              </a:ext>
            </a:extLst>
          </p:cNvPr>
          <p:cNvSpPr txBox="1"/>
          <p:nvPr/>
        </p:nvSpPr>
        <p:spPr>
          <a:xfrm>
            <a:off x="4583055" y="7804662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477051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2BE9DB-9E10-3E09-2699-8D4E8C3DD6D0}"/>
              </a:ext>
            </a:extLst>
          </p:cNvPr>
          <p:cNvSpPr txBox="1"/>
          <p:nvPr/>
        </p:nvSpPr>
        <p:spPr>
          <a:xfrm>
            <a:off x="3618398" y="3105834"/>
            <a:ext cx="4955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Supplementary Figures</a:t>
            </a:r>
          </a:p>
        </p:txBody>
      </p:sp>
    </p:spTree>
    <p:extLst>
      <p:ext uri="{BB962C8B-B14F-4D97-AF65-F5344CB8AC3E}">
        <p14:creationId xmlns:p14="http://schemas.microsoft.com/office/powerpoint/2010/main" val="1274753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2BE9DB-9E10-3E09-2699-8D4E8C3DD6D0}"/>
              </a:ext>
            </a:extLst>
          </p:cNvPr>
          <p:cNvSpPr txBox="1"/>
          <p:nvPr/>
        </p:nvSpPr>
        <p:spPr>
          <a:xfrm>
            <a:off x="4708440" y="3105834"/>
            <a:ext cx="277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Raw Figures</a:t>
            </a:r>
          </a:p>
        </p:txBody>
      </p:sp>
    </p:spTree>
    <p:extLst>
      <p:ext uri="{BB962C8B-B14F-4D97-AF65-F5344CB8AC3E}">
        <p14:creationId xmlns:p14="http://schemas.microsoft.com/office/powerpoint/2010/main" val="2134557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E083EC-AA20-25B5-99A6-3BB95067F9FB}"/>
              </a:ext>
            </a:extLst>
          </p:cNvPr>
          <p:cNvGrpSpPr/>
          <p:nvPr/>
        </p:nvGrpSpPr>
        <p:grpSpPr>
          <a:xfrm>
            <a:off x="2598082" y="2683134"/>
            <a:ext cx="1030963" cy="1398048"/>
            <a:chOff x="1357687" y="2686172"/>
            <a:chExt cx="1406670" cy="190752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19CE519-CC9B-41CF-42AF-29528DAA4753}"/>
                </a:ext>
              </a:extLst>
            </p:cNvPr>
            <p:cNvSpPr/>
            <p:nvPr/>
          </p:nvSpPr>
          <p:spPr>
            <a:xfrm>
              <a:off x="1844834" y="3474108"/>
              <a:ext cx="417191" cy="41719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DD1439F-933B-DCA6-80A9-35FEA65ED56B}"/>
                </a:ext>
              </a:extLst>
            </p:cNvPr>
            <p:cNvCxnSpPr>
              <a:cxnSpLocks/>
            </p:cNvCxnSpPr>
            <p:nvPr/>
          </p:nvCxnSpPr>
          <p:spPr>
            <a:xfrm>
              <a:off x="1379763" y="3682702"/>
              <a:ext cx="38051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9CA28E3-916F-DBA2-BECB-4EBA4E5A9726}"/>
                </a:ext>
              </a:extLst>
            </p:cNvPr>
            <p:cNvCxnSpPr>
              <a:cxnSpLocks/>
            </p:cNvCxnSpPr>
            <p:nvPr/>
          </p:nvCxnSpPr>
          <p:spPr>
            <a:xfrm>
              <a:off x="2361452" y="3682704"/>
              <a:ext cx="40290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B392D8-253D-DF8D-9BAA-969200F5FC9D}"/>
                </a:ext>
              </a:extLst>
            </p:cNvPr>
            <p:cNvSpPr txBox="1"/>
            <p:nvPr/>
          </p:nvSpPr>
          <p:spPr>
            <a:xfrm>
              <a:off x="1774415" y="2686172"/>
              <a:ext cx="593161" cy="461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TF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A7F355-7AD4-1A67-D75D-FE502B1B60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3429" y="3155242"/>
              <a:ext cx="0" cy="248215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400A20D-8E40-0CEC-73F7-97FAF6520A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6463" y="3147893"/>
              <a:ext cx="253931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6B74A8D-8C2B-FD0C-2EBB-B002F826F0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91748" y="2943262"/>
              <a:ext cx="309472" cy="2479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947BCDC-DABA-78D9-3717-B14605D7123E}"/>
                </a:ext>
              </a:extLst>
            </p:cNvPr>
            <p:cNvCxnSpPr>
              <a:cxnSpLocks/>
            </p:cNvCxnSpPr>
            <p:nvPr/>
          </p:nvCxnSpPr>
          <p:spPr>
            <a:xfrm>
              <a:off x="1513878" y="2943261"/>
              <a:ext cx="0" cy="62153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A4D0CCC-29E2-56A2-1780-7C1EECFB8F89}"/>
                </a:ext>
              </a:extLst>
            </p:cNvPr>
            <p:cNvSpPr txBox="1"/>
            <p:nvPr/>
          </p:nvSpPr>
          <p:spPr>
            <a:xfrm>
              <a:off x="1357687" y="3879807"/>
              <a:ext cx="1391481" cy="7138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upstream </a:t>
              </a:r>
            </a:p>
            <a:p>
              <a:pPr algn="ctr"/>
              <a:r>
                <a:rPr lang="en-US" sz="1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repression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172CE37-B59D-571B-DADC-9D6508B1FECE}"/>
              </a:ext>
            </a:extLst>
          </p:cNvPr>
          <p:cNvGrpSpPr/>
          <p:nvPr/>
        </p:nvGrpSpPr>
        <p:grpSpPr>
          <a:xfrm>
            <a:off x="3747231" y="2700222"/>
            <a:ext cx="1159292" cy="1426559"/>
            <a:chOff x="3316177" y="2532104"/>
            <a:chExt cx="1159292" cy="142655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D07A7AB-65C8-DC98-3469-4BD36CD5B60A}"/>
                </a:ext>
              </a:extLst>
            </p:cNvPr>
            <p:cNvGrpSpPr/>
            <p:nvPr/>
          </p:nvGrpSpPr>
          <p:grpSpPr>
            <a:xfrm>
              <a:off x="3316177" y="2532104"/>
              <a:ext cx="1159292" cy="1426559"/>
              <a:chOff x="1262546" y="2686172"/>
              <a:chExt cx="1581765" cy="1946429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E94651E-AEBB-734A-AF07-28753D6C9A9E}"/>
                  </a:ext>
                </a:extLst>
              </p:cNvPr>
              <p:cNvSpPr/>
              <p:nvPr/>
            </p:nvSpPr>
            <p:spPr>
              <a:xfrm>
                <a:off x="1844834" y="3474108"/>
                <a:ext cx="417191" cy="417191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DB859222-E915-72BD-FBA3-EEDA07906B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763" y="3682702"/>
                <a:ext cx="38051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D3858878-03EE-2781-CD57-E36BBA79C4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1452" y="3682704"/>
                <a:ext cx="40290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9935465-2989-5041-2840-20306E6ED074}"/>
                  </a:ext>
                </a:extLst>
              </p:cNvPr>
              <p:cNvSpPr txBox="1"/>
              <p:nvPr/>
            </p:nvSpPr>
            <p:spPr>
              <a:xfrm>
                <a:off x="1774415" y="2686172"/>
                <a:ext cx="593161" cy="461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TF</a:t>
                </a: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BB7AB0CF-7812-885A-54BD-E4D5906C76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53429" y="3155242"/>
                <a:ext cx="0" cy="248215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DE86B5D-3309-8947-BF5F-13AB72036A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26463" y="3147893"/>
                <a:ext cx="253931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F992CAC-D1F3-2936-181B-3A00AD405E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2780" y="2951710"/>
                <a:ext cx="24971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3ACA4491-42A0-D55D-86F4-22765680C5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86958" y="2943261"/>
                <a:ext cx="0" cy="621539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B3125B-C7F2-1A6A-B478-A797865DE9F7}"/>
                  </a:ext>
                </a:extLst>
              </p:cNvPr>
              <p:cNvSpPr txBox="1"/>
              <p:nvPr/>
            </p:nvSpPr>
            <p:spPr>
              <a:xfrm>
                <a:off x="1262546" y="3918708"/>
                <a:ext cx="1581765" cy="7138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downstream</a:t>
                </a:r>
              </a:p>
              <a:p>
                <a:pPr algn="ctr"/>
                <a:r>
                  <a:rPr lang="en-US" sz="14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activation</a:t>
                </a:r>
              </a:p>
            </p:txBody>
          </p: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AAB266F-14DF-08FB-8D40-FA90061E65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8453" y="3164421"/>
              <a:ext cx="186109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EA75B1-A15D-21EA-721F-50CF1D53F0BC}"/>
              </a:ext>
            </a:extLst>
          </p:cNvPr>
          <p:cNvGrpSpPr/>
          <p:nvPr/>
        </p:nvGrpSpPr>
        <p:grpSpPr>
          <a:xfrm>
            <a:off x="5035574" y="2703522"/>
            <a:ext cx="1109599" cy="1193192"/>
            <a:chOff x="5346891" y="2532105"/>
            <a:chExt cx="1109599" cy="119319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C857089-67B7-622C-D527-03D9C136AB9C}"/>
                </a:ext>
              </a:extLst>
            </p:cNvPr>
            <p:cNvSpPr/>
            <p:nvPr/>
          </p:nvSpPr>
          <p:spPr>
            <a:xfrm>
              <a:off x="5748810" y="3109592"/>
              <a:ext cx="305764" cy="30576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687A72B-901B-D829-E24D-595EB67C5E27}"/>
                </a:ext>
              </a:extLst>
            </p:cNvPr>
            <p:cNvCxnSpPr>
              <a:cxnSpLocks/>
            </p:cNvCxnSpPr>
            <p:nvPr/>
          </p:nvCxnSpPr>
          <p:spPr>
            <a:xfrm>
              <a:off x="5407955" y="3262473"/>
              <a:ext cx="27888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B1FD966-2343-F2DE-E195-233DA4E46117}"/>
                </a:ext>
              </a:extLst>
            </p:cNvPr>
            <p:cNvCxnSpPr>
              <a:cxnSpLocks/>
            </p:cNvCxnSpPr>
            <p:nvPr/>
          </p:nvCxnSpPr>
          <p:spPr>
            <a:xfrm>
              <a:off x="6127445" y="3262474"/>
              <a:ext cx="2952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119AB32-D5DF-9D5F-D8FA-F574B51CE902}"/>
                </a:ext>
              </a:extLst>
            </p:cNvPr>
            <p:cNvSpPr txBox="1"/>
            <p:nvPr/>
          </p:nvSpPr>
          <p:spPr>
            <a:xfrm>
              <a:off x="5697199" y="2532105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TF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893C670-3520-2524-5A74-3CBED7197F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1692" y="2875892"/>
              <a:ext cx="0" cy="18192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098ABAF-736D-79A2-A8E0-BB9F571C9D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8637" y="2870505"/>
              <a:ext cx="186109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8D4B26F-AB6D-39D3-2B18-65A3807906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90030" y="2720529"/>
              <a:ext cx="226815" cy="1817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10BD86B-2FFC-4796-4EAF-A6A52D25E2CB}"/>
                </a:ext>
              </a:extLst>
            </p:cNvPr>
            <p:cNvCxnSpPr>
              <a:cxnSpLocks/>
            </p:cNvCxnSpPr>
            <p:nvPr/>
          </p:nvCxnSpPr>
          <p:spPr>
            <a:xfrm>
              <a:off x="5506249" y="2720528"/>
              <a:ext cx="0" cy="45553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D7444B1-D749-9FBB-C955-CE3C4CF670A1}"/>
                </a:ext>
              </a:extLst>
            </p:cNvPr>
            <p:cNvSpPr txBox="1"/>
            <p:nvPr/>
          </p:nvSpPr>
          <p:spPr>
            <a:xfrm>
              <a:off x="5346891" y="3417520"/>
              <a:ext cx="11095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dual control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282B224-4411-A2DE-0290-929FF2AE783A}"/>
                </a:ext>
              </a:extLst>
            </p:cNvPr>
            <p:cNvCxnSpPr>
              <a:cxnSpLocks/>
            </p:cNvCxnSpPr>
            <p:nvPr/>
          </p:nvCxnSpPr>
          <p:spPr>
            <a:xfrm>
              <a:off x="6067310" y="2707575"/>
              <a:ext cx="183017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390B743-8439-A385-B2F8-DDAEEFA0AF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1612" y="2701382"/>
              <a:ext cx="0" cy="45553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A7CAD18-09D3-6BD0-F47A-C11FD9819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6505" y="3145275"/>
              <a:ext cx="186109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40D0A44-AF09-4B53-6285-108D61D64E5F}"/>
              </a:ext>
            </a:extLst>
          </p:cNvPr>
          <p:cNvGrpSpPr/>
          <p:nvPr/>
        </p:nvGrpSpPr>
        <p:grpSpPr>
          <a:xfrm>
            <a:off x="2222445" y="1072483"/>
            <a:ext cx="3049571" cy="1585712"/>
            <a:chOff x="1008157" y="852622"/>
            <a:chExt cx="3049571" cy="1585712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B45F081-C4B7-F50C-F475-C8E386B6533C}"/>
                </a:ext>
              </a:extLst>
            </p:cNvPr>
            <p:cNvSpPr/>
            <p:nvPr/>
          </p:nvSpPr>
          <p:spPr>
            <a:xfrm>
              <a:off x="1636236" y="1266143"/>
              <a:ext cx="417191" cy="41719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1196250-27E9-FCDB-1847-D5FF4FBD10F4}"/>
                </a:ext>
              </a:extLst>
            </p:cNvPr>
            <p:cNvCxnSpPr>
              <a:cxnSpLocks/>
            </p:cNvCxnSpPr>
            <p:nvPr/>
          </p:nvCxnSpPr>
          <p:spPr>
            <a:xfrm>
              <a:off x="1299428" y="852622"/>
              <a:ext cx="336808" cy="41352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F1D9B12-7666-A765-0DFC-9332957AC88A}"/>
                </a:ext>
              </a:extLst>
            </p:cNvPr>
            <p:cNvCxnSpPr>
              <a:cxnSpLocks/>
            </p:cNvCxnSpPr>
            <p:nvPr/>
          </p:nvCxnSpPr>
          <p:spPr>
            <a:xfrm>
              <a:off x="2150876" y="1474739"/>
              <a:ext cx="40290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899F994-69BB-5B38-16AE-E5E6E728361B}"/>
                </a:ext>
              </a:extLst>
            </p:cNvPr>
            <p:cNvSpPr/>
            <p:nvPr/>
          </p:nvSpPr>
          <p:spPr>
            <a:xfrm>
              <a:off x="2625543" y="1266143"/>
              <a:ext cx="417191" cy="41719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516C847-6529-4ADF-944D-E41A755003DC}"/>
                </a:ext>
              </a:extLst>
            </p:cNvPr>
            <p:cNvCxnSpPr>
              <a:cxnSpLocks/>
            </p:cNvCxnSpPr>
            <p:nvPr/>
          </p:nvCxnSpPr>
          <p:spPr>
            <a:xfrm>
              <a:off x="3140183" y="1474739"/>
              <a:ext cx="40290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24EDFCA-587B-C762-32FB-26F2091DE480}"/>
                </a:ext>
              </a:extLst>
            </p:cNvPr>
            <p:cNvSpPr/>
            <p:nvPr/>
          </p:nvSpPr>
          <p:spPr>
            <a:xfrm>
              <a:off x="3640537" y="1266143"/>
              <a:ext cx="417191" cy="41719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442E581-694A-239A-B063-6BE7210FC73D}"/>
                </a:ext>
              </a:extLst>
            </p:cNvPr>
            <p:cNvCxnSpPr>
              <a:cxnSpLocks/>
            </p:cNvCxnSpPr>
            <p:nvPr/>
          </p:nvCxnSpPr>
          <p:spPr>
            <a:xfrm>
              <a:off x="1844831" y="1799705"/>
              <a:ext cx="0" cy="50358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330243D-52E2-0E42-C8E9-2457E22A227A}"/>
                </a:ext>
              </a:extLst>
            </p:cNvPr>
            <p:cNvSpPr txBox="1"/>
            <p:nvPr/>
          </p:nvSpPr>
          <p:spPr>
            <a:xfrm>
              <a:off x="1653061" y="1266143"/>
              <a:ext cx="4235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</a:p>
            <a:p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DB75A8A-A801-DF57-3449-0BFAA6FEBB71}"/>
                </a:ext>
              </a:extLst>
            </p:cNvPr>
            <p:cNvSpPr txBox="1"/>
            <p:nvPr/>
          </p:nvSpPr>
          <p:spPr>
            <a:xfrm>
              <a:off x="2651230" y="1266143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38E072C-EA74-6649-54E2-DF320E4D82E9}"/>
                </a:ext>
              </a:extLst>
            </p:cNvPr>
            <p:cNvSpPr txBox="1"/>
            <p:nvPr/>
          </p:nvSpPr>
          <p:spPr>
            <a:xfrm>
              <a:off x="3694988" y="1266143"/>
              <a:ext cx="3385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24A3B99-28DF-18BF-C978-875D2266AB82}"/>
                </a:ext>
              </a:extLst>
            </p:cNvPr>
            <p:cNvSpPr txBox="1"/>
            <p:nvPr/>
          </p:nvSpPr>
          <p:spPr>
            <a:xfrm>
              <a:off x="2137263" y="1037003"/>
              <a:ext cx="4235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  <a:p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FA95D41-3180-21A7-ECA3-C9724A1CE35B}"/>
                </a:ext>
              </a:extLst>
            </p:cNvPr>
            <p:cNvSpPr txBox="1"/>
            <p:nvPr/>
          </p:nvSpPr>
          <p:spPr>
            <a:xfrm>
              <a:off x="3107500" y="1037002"/>
              <a:ext cx="4235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endParaRPr 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437F53A-E649-6BAE-EAC9-305CD17DDC87}"/>
                </a:ext>
              </a:extLst>
            </p:cNvPr>
            <p:cNvSpPr txBox="1"/>
            <p:nvPr/>
          </p:nvSpPr>
          <p:spPr>
            <a:xfrm>
              <a:off x="1397131" y="1792003"/>
              <a:ext cx="4235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  <a:p>
              <a:endParaRPr 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7572A71-66B6-1CB2-128C-10756FF73063}"/>
                </a:ext>
              </a:extLst>
            </p:cNvPr>
            <p:cNvSpPr txBox="1"/>
            <p:nvPr/>
          </p:nvSpPr>
          <p:spPr>
            <a:xfrm>
              <a:off x="1008157" y="915011"/>
              <a:ext cx="4530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in</a:t>
              </a:r>
            </a:p>
            <a:p>
              <a:endParaRPr lang="en-US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18CAA8B-F8B6-EBA9-26E8-FB8D55278180}"/>
              </a:ext>
            </a:extLst>
          </p:cNvPr>
          <p:cNvGrpSpPr/>
          <p:nvPr/>
        </p:nvGrpSpPr>
        <p:grpSpPr>
          <a:xfrm>
            <a:off x="1451312" y="3252245"/>
            <a:ext cx="1014783" cy="820561"/>
            <a:chOff x="1379763" y="3474108"/>
            <a:chExt cx="1384594" cy="1119592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C9D6CF4-A554-492F-66C7-6CB16C343C7B}"/>
                </a:ext>
              </a:extLst>
            </p:cNvPr>
            <p:cNvSpPr/>
            <p:nvPr/>
          </p:nvSpPr>
          <p:spPr>
            <a:xfrm>
              <a:off x="1844834" y="3474108"/>
              <a:ext cx="417191" cy="41719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F91D576-24AD-D952-B87F-3C6C9E661817}"/>
                </a:ext>
              </a:extLst>
            </p:cNvPr>
            <p:cNvCxnSpPr>
              <a:cxnSpLocks/>
            </p:cNvCxnSpPr>
            <p:nvPr/>
          </p:nvCxnSpPr>
          <p:spPr>
            <a:xfrm>
              <a:off x="1379763" y="3682702"/>
              <a:ext cx="38051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C426ED41-1243-9032-BB73-85E6C4FED3B9}"/>
                </a:ext>
              </a:extLst>
            </p:cNvPr>
            <p:cNvCxnSpPr>
              <a:cxnSpLocks/>
            </p:cNvCxnSpPr>
            <p:nvPr/>
          </p:nvCxnSpPr>
          <p:spPr>
            <a:xfrm>
              <a:off x="2361452" y="3682704"/>
              <a:ext cx="40290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4382E3E-63EE-201C-C125-246EBE2784F8}"/>
                </a:ext>
              </a:extLst>
            </p:cNvPr>
            <p:cNvSpPr txBox="1"/>
            <p:nvPr/>
          </p:nvSpPr>
          <p:spPr>
            <a:xfrm>
              <a:off x="1656236" y="3879807"/>
              <a:ext cx="794382" cy="7138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open</a:t>
              </a:r>
            </a:p>
            <a:p>
              <a:pPr algn="ctr"/>
              <a:r>
                <a:rPr lang="en-US" sz="1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loop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095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DFBAF9E-EC64-1EEE-192F-E501963CBAEF}"/>
              </a:ext>
            </a:extLst>
          </p:cNvPr>
          <p:cNvGrpSpPr/>
          <p:nvPr/>
        </p:nvGrpSpPr>
        <p:grpSpPr>
          <a:xfrm>
            <a:off x="2258815" y="916442"/>
            <a:ext cx="5174823" cy="2850820"/>
            <a:chOff x="976098" y="1986530"/>
            <a:chExt cx="5174823" cy="285082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46A9ABD-9B7E-7FE6-D2E0-0EBB14A985B2}"/>
                </a:ext>
              </a:extLst>
            </p:cNvPr>
            <p:cNvSpPr/>
            <p:nvPr/>
          </p:nvSpPr>
          <p:spPr>
            <a:xfrm>
              <a:off x="1604177" y="2715591"/>
              <a:ext cx="417191" cy="41719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B5DEB493-927A-5416-CB1A-1A7FACE1CFFA}"/>
                </a:ext>
              </a:extLst>
            </p:cNvPr>
            <p:cNvCxnSpPr>
              <a:cxnSpLocks/>
            </p:cNvCxnSpPr>
            <p:nvPr/>
          </p:nvCxnSpPr>
          <p:spPr>
            <a:xfrm>
              <a:off x="1267369" y="2302070"/>
              <a:ext cx="336808" cy="41352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68518A9-8E98-4E1F-8564-411200DC7D01}"/>
                </a:ext>
              </a:extLst>
            </p:cNvPr>
            <p:cNvSpPr/>
            <p:nvPr/>
          </p:nvSpPr>
          <p:spPr>
            <a:xfrm>
              <a:off x="5733730" y="2718716"/>
              <a:ext cx="417191" cy="41719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332221A-503E-D4E9-E820-9F276D2E0EE3}"/>
                </a:ext>
              </a:extLst>
            </p:cNvPr>
            <p:cNvCxnSpPr>
              <a:cxnSpLocks/>
            </p:cNvCxnSpPr>
            <p:nvPr/>
          </p:nvCxnSpPr>
          <p:spPr>
            <a:xfrm>
              <a:off x="1753395" y="3237277"/>
              <a:ext cx="0" cy="50358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8E86FFF-87EB-883F-B48D-EE78A01DAA81}"/>
                </a:ext>
              </a:extLst>
            </p:cNvPr>
            <p:cNvSpPr txBox="1"/>
            <p:nvPr/>
          </p:nvSpPr>
          <p:spPr>
            <a:xfrm>
              <a:off x="1643495" y="2739520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endParaRPr 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9A76E46-7114-EC01-E1CD-A7D9F18EFBCF}"/>
                </a:ext>
              </a:extLst>
            </p:cNvPr>
            <p:cNvSpPr txBox="1"/>
            <p:nvPr/>
          </p:nvSpPr>
          <p:spPr>
            <a:xfrm>
              <a:off x="5795146" y="274264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E3AF86D-036C-E75C-B404-09D3B575D40D}"/>
                </a:ext>
              </a:extLst>
            </p:cNvPr>
            <p:cNvSpPr txBox="1"/>
            <p:nvPr/>
          </p:nvSpPr>
          <p:spPr>
            <a:xfrm>
              <a:off x="976098" y="2364459"/>
              <a:ext cx="4530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in</a:t>
              </a:r>
            </a:p>
            <a:p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69B41FC-02D4-CE7A-5217-84672006478B}"/>
                </a:ext>
              </a:extLst>
            </p:cNvPr>
            <p:cNvSpPr txBox="1"/>
            <p:nvPr/>
          </p:nvSpPr>
          <p:spPr>
            <a:xfrm>
              <a:off x="4130474" y="254242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233D650-FFA3-64D9-AC88-31725B06845C}"/>
                </a:ext>
              </a:extLst>
            </p:cNvPr>
            <p:cNvSpPr/>
            <p:nvPr/>
          </p:nvSpPr>
          <p:spPr>
            <a:xfrm>
              <a:off x="3645353" y="2722210"/>
              <a:ext cx="417191" cy="417191"/>
            </a:xfrm>
            <a:prstGeom prst="ellipse">
              <a:avLst/>
            </a:prstGeom>
            <a:solidFill>
              <a:srgbClr val="F6ABB7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A2657BA0-7C7A-537C-448D-0DF293C29947}"/>
                </a:ext>
              </a:extLst>
            </p:cNvPr>
            <p:cNvCxnSpPr>
              <a:cxnSpLocks/>
            </p:cNvCxnSpPr>
            <p:nvPr/>
          </p:nvCxnSpPr>
          <p:spPr>
            <a:xfrm>
              <a:off x="4154993" y="2933091"/>
              <a:ext cx="5529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4F2302E-A95C-0C48-7ADD-898795818D01}"/>
                </a:ext>
              </a:extLst>
            </p:cNvPr>
            <p:cNvGrpSpPr/>
            <p:nvPr/>
          </p:nvGrpSpPr>
          <p:grpSpPr>
            <a:xfrm rot="16200000">
              <a:off x="3560502" y="2109024"/>
              <a:ext cx="618132" cy="385953"/>
              <a:chOff x="5123792" y="2691145"/>
              <a:chExt cx="618132" cy="385953"/>
            </a:xfrm>
          </p:grpSpPr>
          <p:sp>
            <p:nvSpPr>
              <p:cNvPr id="92" name="Rounded Rectangle 91">
                <a:extLst>
                  <a:ext uri="{FF2B5EF4-FFF2-40B4-BE49-F238E27FC236}">
                    <a16:creationId xmlns:a16="http://schemas.microsoft.com/office/drawing/2014/main" id="{C3960BDC-E033-2CA7-C28D-B5357D2F3105}"/>
                  </a:ext>
                </a:extLst>
              </p:cNvPr>
              <p:cNvSpPr/>
              <p:nvPr/>
            </p:nvSpPr>
            <p:spPr>
              <a:xfrm>
                <a:off x="5269952" y="2691145"/>
                <a:ext cx="162906" cy="385953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C5C87956-73BC-D561-1811-DF1BF01AC63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432858" y="2582099"/>
                <a:ext cx="0" cy="61813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43A7058-609C-77AB-0760-5982B1EECBBD}"/>
                </a:ext>
              </a:extLst>
            </p:cNvPr>
            <p:cNvSpPr txBox="1"/>
            <p:nvPr/>
          </p:nvSpPr>
          <p:spPr>
            <a:xfrm>
              <a:off x="3695958" y="2763120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7C20D89-0C8D-F442-DECF-6D4A9B6A04A4}"/>
                </a:ext>
              </a:extLst>
            </p:cNvPr>
            <p:cNvGrpSpPr/>
            <p:nvPr/>
          </p:nvGrpSpPr>
          <p:grpSpPr>
            <a:xfrm>
              <a:off x="4091094" y="3068703"/>
              <a:ext cx="651933" cy="360297"/>
              <a:chOff x="6377493" y="1759542"/>
              <a:chExt cx="651933" cy="360297"/>
            </a:xfrm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D26E6FB-0697-1939-83AA-A0A6C75CD5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77493" y="2017881"/>
                <a:ext cx="65193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61238EC-E2E1-252B-F502-61B76F2ABA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75979" y="1759542"/>
                <a:ext cx="0" cy="25833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C8BABD15-6BF7-66A6-1103-2F05CADF2B95}"/>
                  </a:ext>
                </a:extLst>
              </p:cNvPr>
              <p:cNvCxnSpPr/>
              <p:nvPr/>
            </p:nvCxnSpPr>
            <p:spPr>
              <a:xfrm>
                <a:off x="6459045" y="1759542"/>
                <a:ext cx="182784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Pentagon 90">
                <a:extLst>
                  <a:ext uri="{FF2B5EF4-FFF2-40B4-BE49-F238E27FC236}">
                    <a16:creationId xmlns:a16="http://schemas.microsoft.com/office/drawing/2014/main" id="{A70BFC8E-D8C1-5668-35C3-89920A9E3FD6}"/>
                  </a:ext>
                </a:extLst>
              </p:cNvPr>
              <p:cNvSpPr/>
              <p:nvPr/>
            </p:nvSpPr>
            <p:spPr>
              <a:xfrm>
                <a:off x="6550995" y="1911942"/>
                <a:ext cx="389596" cy="207897"/>
              </a:xfrm>
              <a:prstGeom prst="homePlat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401F1E47-7E25-447D-93E0-2DCFEBB81A2A}"/>
                </a:ext>
              </a:extLst>
            </p:cNvPr>
            <p:cNvGrpSpPr/>
            <p:nvPr/>
          </p:nvGrpSpPr>
          <p:grpSpPr>
            <a:xfrm>
              <a:off x="2080535" y="3068703"/>
              <a:ext cx="651933" cy="360297"/>
              <a:chOff x="6400248" y="1777592"/>
              <a:chExt cx="651933" cy="36029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63176B4-3944-9C03-8F65-5E0CE7B675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00248" y="2035931"/>
                <a:ext cx="65193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09915182-DCCA-DA7C-EF40-4DE3A60D1C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8734" y="1777592"/>
                <a:ext cx="0" cy="25833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3EC157ED-7060-F839-4255-463F86CFC5DD}"/>
                  </a:ext>
                </a:extLst>
              </p:cNvPr>
              <p:cNvCxnSpPr/>
              <p:nvPr/>
            </p:nvCxnSpPr>
            <p:spPr>
              <a:xfrm>
                <a:off x="6481800" y="1777592"/>
                <a:ext cx="182784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Pentagon 86">
                <a:extLst>
                  <a:ext uri="{FF2B5EF4-FFF2-40B4-BE49-F238E27FC236}">
                    <a16:creationId xmlns:a16="http://schemas.microsoft.com/office/drawing/2014/main" id="{D0DE0259-1011-3478-ED48-614FD9811CB5}"/>
                  </a:ext>
                </a:extLst>
              </p:cNvPr>
              <p:cNvSpPr/>
              <p:nvPr/>
            </p:nvSpPr>
            <p:spPr>
              <a:xfrm>
                <a:off x="6573750" y="1929992"/>
                <a:ext cx="389596" cy="207897"/>
              </a:xfrm>
              <a:prstGeom prst="homePlat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372FCF6-3FE2-B99F-6E11-E964D7FF37DC}"/>
                </a:ext>
              </a:extLst>
            </p:cNvPr>
            <p:cNvSpPr txBox="1"/>
            <p:nvPr/>
          </p:nvSpPr>
          <p:spPr>
            <a:xfrm>
              <a:off x="3132411" y="1986530"/>
              <a:ext cx="6815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export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EA6E3D8-E693-F9E4-4A46-11E34A808BE7}"/>
                </a:ext>
              </a:extLst>
            </p:cNvPr>
            <p:cNvGrpSpPr/>
            <p:nvPr/>
          </p:nvGrpSpPr>
          <p:grpSpPr>
            <a:xfrm>
              <a:off x="3631838" y="3585031"/>
              <a:ext cx="481210" cy="369332"/>
              <a:chOff x="5869940" y="3747416"/>
              <a:chExt cx="481210" cy="369332"/>
            </a:xfrm>
          </p:grpSpPr>
          <p:sp>
            <p:nvSpPr>
              <p:cNvPr id="82" name="Rounded Rectangle 81">
                <a:extLst>
                  <a:ext uri="{FF2B5EF4-FFF2-40B4-BE49-F238E27FC236}">
                    <a16:creationId xmlns:a16="http://schemas.microsoft.com/office/drawing/2014/main" id="{DE0543DD-7E8D-B213-76C2-B2976A622BA2}"/>
                  </a:ext>
                </a:extLst>
              </p:cNvPr>
              <p:cNvSpPr/>
              <p:nvPr/>
            </p:nvSpPr>
            <p:spPr>
              <a:xfrm>
                <a:off x="5878272" y="3766823"/>
                <a:ext cx="472878" cy="306888"/>
              </a:xfrm>
              <a:prstGeom prst="roundRect">
                <a:avLst/>
              </a:prstGeom>
              <a:solidFill>
                <a:srgbClr val="F6ABB7"/>
              </a:solidFill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779ACF5-1813-9E01-19A2-D4075952365A}"/>
                  </a:ext>
                </a:extLst>
              </p:cNvPr>
              <p:cNvSpPr txBox="1"/>
              <p:nvPr/>
            </p:nvSpPr>
            <p:spPr>
              <a:xfrm>
                <a:off x="5869940" y="3747416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TF</a:t>
                </a:r>
                <a:endParaRPr 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605D2BA-2CD0-74C0-60F3-94A82BE7CA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5435" y="3237277"/>
              <a:ext cx="0" cy="50358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4645E8C-2B24-7386-99B5-EB9C3976048A}"/>
                </a:ext>
              </a:extLst>
            </p:cNvPr>
            <p:cNvSpPr/>
            <p:nvPr/>
          </p:nvSpPr>
          <p:spPr>
            <a:xfrm>
              <a:off x="1593618" y="3821427"/>
              <a:ext cx="417191" cy="41719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B90C8EF-D03D-4E9A-B3BC-25AEB995F2E4}"/>
                </a:ext>
              </a:extLst>
            </p:cNvPr>
            <p:cNvCxnSpPr>
              <a:cxnSpLocks/>
            </p:cNvCxnSpPr>
            <p:nvPr/>
          </p:nvCxnSpPr>
          <p:spPr>
            <a:xfrm>
              <a:off x="1798917" y="4333766"/>
              <a:ext cx="0" cy="50358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8F32E097-D50E-C1AD-F470-31A0CF6044DC}"/>
                </a:ext>
              </a:extLst>
            </p:cNvPr>
            <p:cNvSpPr/>
            <p:nvPr/>
          </p:nvSpPr>
          <p:spPr>
            <a:xfrm>
              <a:off x="1359763" y="3176460"/>
              <a:ext cx="453009" cy="608610"/>
            </a:xfrm>
            <a:prstGeom prst="arc">
              <a:avLst>
                <a:gd name="adj1" fmla="val 5459464"/>
                <a:gd name="adj2" fmla="val 16255760"/>
              </a:avLst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E4B7A0A-79D5-C4E9-C84A-158BBAE5F72D}"/>
                </a:ext>
              </a:extLst>
            </p:cNvPr>
            <p:cNvSpPr/>
            <p:nvPr/>
          </p:nvSpPr>
          <p:spPr>
            <a:xfrm>
              <a:off x="2707986" y="2730284"/>
              <a:ext cx="417191" cy="41719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48C13DB2-0AC0-4BA8-3A27-AE2BF40C8D7C}"/>
                </a:ext>
              </a:extLst>
            </p:cNvPr>
            <p:cNvCxnSpPr>
              <a:cxnSpLocks/>
            </p:cNvCxnSpPr>
            <p:nvPr/>
          </p:nvCxnSpPr>
          <p:spPr>
            <a:xfrm>
              <a:off x="3202937" y="2933091"/>
              <a:ext cx="3709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E6BD74A-8ED1-A682-4B82-210E360CAD4D}"/>
                </a:ext>
              </a:extLst>
            </p:cNvPr>
            <p:cNvCxnSpPr>
              <a:cxnSpLocks/>
            </p:cNvCxnSpPr>
            <p:nvPr/>
          </p:nvCxnSpPr>
          <p:spPr>
            <a:xfrm>
              <a:off x="2100567" y="2938880"/>
              <a:ext cx="5529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B2CAA87-C247-7680-26EB-6A1A5C0BD428}"/>
                </a:ext>
              </a:extLst>
            </p:cNvPr>
            <p:cNvSpPr txBox="1"/>
            <p:nvPr/>
          </p:nvSpPr>
          <p:spPr>
            <a:xfrm>
              <a:off x="2144604" y="2502958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CF1EFD4-1B3D-B74D-667D-5368BD0EC4A6}"/>
                </a:ext>
              </a:extLst>
            </p:cNvPr>
            <p:cNvSpPr txBox="1"/>
            <p:nvPr/>
          </p:nvSpPr>
          <p:spPr>
            <a:xfrm rot="16200000">
              <a:off x="321642" y="3807271"/>
              <a:ext cx="16273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native metabolism</a:t>
              </a:r>
            </a:p>
          </p:txBody>
        </p:sp>
        <p:sp>
          <p:nvSpPr>
            <p:cNvPr id="76" name="Arc 75">
              <a:extLst>
                <a:ext uri="{FF2B5EF4-FFF2-40B4-BE49-F238E27FC236}">
                  <a16:creationId xmlns:a16="http://schemas.microsoft.com/office/drawing/2014/main" id="{E30794E2-AA39-CFED-CB51-2EF35323DF30}"/>
                </a:ext>
              </a:extLst>
            </p:cNvPr>
            <p:cNvSpPr/>
            <p:nvPr/>
          </p:nvSpPr>
          <p:spPr>
            <a:xfrm rot="5400000">
              <a:off x="4055500" y="2456770"/>
              <a:ext cx="462582" cy="417191"/>
            </a:xfrm>
            <a:prstGeom prst="arc">
              <a:avLst>
                <a:gd name="adj1" fmla="val 5459464"/>
                <a:gd name="adj2" fmla="val 16255760"/>
              </a:avLst>
            </a:prstGeom>
            <a:ln w="38100"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8E020A9-A32E-3A50-74A5-43846E18E433}"/>
                </a:ext>
              </a:extLst>
            </p:cNvPr>
            <p:cNvSpPr txBox="1"/>
            <p:nvPr/>
          </p:nvSpPr>
          <p:spPr>
            <a:xfrm>
              <a:off x="4142148" y="2115630"/>
              <a:ext cx="851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allostery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EF765E5-06B5-8D3B-845A-FE9CC1A3F29B}"/>
                </a:ext>
              </a:extLst>
            </p:cNvPr>
            <p:cNvSpPr/>
            <p:nvPr/>
          </p:nvSpPr>
          <p:spPr>
            <a:xfrm>
              <a:off x="4780840" y="2722210"/>
              <a:ext cx="417191" cy="41719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17E75315-670B-D392-D006-11B280E88F4D}"/>
                </a:ext>
              </a:extLst>
            </p:cNvPr>
            <p:cNvCxnSpPr>
              <a:cxnSpLocks/>
            </p:cNvCxnSpPr>
            <p:nvPr/>
          </p:nvCxnSpPr>
          <p:spPr>
            <a:xfrm>
              <a:off x="5275791" y="2925017"/>
              <a:ext cx="3709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85AF9435-8525-6F8E-73FD-F3D2A95D5C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7046" y="3209227"/>
              <a:ext cx="0" cy="291025"/>
            </a:xfrm>
            <a:prstGeom prst="line">
              <a:avLst/>
            </a:prstGeom>
            <a:solidFill>
              <a:srgbClr val="F6ABB7"/>
            </a:solidFill>
            <a:ln w="38100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BDF9B5B-2AEC-145A-FF8C-A2FC974847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63991" y="3516177"/>
              <a:ext cx="186109" cy="0"/>
            </a:xfrm>
            <a:prstGeom prst="line">
              <a:avLst/>
            </a:prstGeom>
            <a:solidFill>
              <a:srgbClr val="F6ABB7"/>
            </a:solidFill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6AE5F9D-3377-22E8-4839-EAE6F1259963}"/>
              </a:ext>
            </a:extLst>
          </p:cNvPr>
          <p:cNvSpPr txBox="1"/>
          <p:nvPr/>
        </p:nvSpPr>
        <p:spPr>
          <a:xfrm>
            <a:off x="5524992" y="2305088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loop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428E98-F5CF-98EF-159D-085E9DBE2D2E}"/>
              </a:ext>
            </a:extLst>
          </p:cNvPr>
          <p:cNvSpPr txBox="1"/>
          <p:nvPr/>
        </p:nvSpPr>
        <p:spPr>
          <a:xfrm>
            <a:off x="5206289" y="4065224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01EB145-60BF-21DE-3F25-5B23C51702B8}"/>
              </a:ext>
            </a:extLst>
          </p:cNvPr>
          <p:cNvSpPr/>
          <p:nvPr/>
        </p:nvSpPr>
        <p:spPr>
          <a:xfrm>
            <a:off x="4721168" y="4245009"/>
            <a:ext cx="417191" cy="417191"/>
          </a:xfrm>
          <a:prstGeom prst="ellipse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48C07D-2AF3-5D8B-41ED-0FD88078A395}"/>
              </a:ext>
            </a:extLst>
          </p:cNvPr>
          <p:cNvCxnSpPr>
            <a:cxnSpLocks/>
          </p:cNvCxnSpPr>
          <p:nvPr/>
        </p:nvCxnSpPr>
        <p:spPr>
          <a:xfrm>
            <a:off x="5230808" y="4455890"/>
            <a:ext cx="5529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72C4870-A29B-1756-FF26-2BCFCC1D7B9E}"/>
              </a:ext>
            </a:extLst>
          </p:cNvPr>
          <p:cNvSpPr txBox="1"/>
          <p:nvPr/>
        </p:nvSpPr>
        <p:spPr>
          <a:xfrm>
            <a:off x="4764889" y="425595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19893B-E4CD-B088-3966-2DB79D0F15EE}"/>
              </a:ext>
            </a:extLst>
          </p:cNvPr>
          <p:cNvSpPr txBox="1"/>
          <p:nvPr/>
        </p:nvSpPr>
        <p:spPr>
          <a:xfrm>
            <a:off x="4716489" y="4908719"/>
            <a:ext cx="46679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TF</a:t>
            </a:r>
            <a:endParaRPr lang="en-US" baseline="-2500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E34686-2E4C-07C8-0BD9-B85997D2F047}"/>
              </a:ext>
            </a:extLst>
          </p:cNvPr>
          <p:cNvCxnSpPr>
            <a:cxnSpLocks/>
          </p:cNvCxnSpPr>
          <p:nvPr/>
        </p:nvCxnSpPr>
        <p:spPr>
          <a:xfrm>
            <a:off x="4074216" y="4455890"/>
            <a:ext cx="3709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241F91D-B1AD-7B60-0199-B1895C34435D}"/>
              </a:ext>
            </a:extLst>
          </p:cNvPr>
          <p:cNvSpPr txBox="1"/>
          <p:nvPr/>
        </p:nvSpPr>
        <p:spPr>
          <a:xfrm>
            <a:off x="4011182" y="4003498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65BE6C7A-52D2-EF35-E9D2-BA937412117E}"/>
              </a:ext>
            </a:extLst>
          </p:cNvPr>
          <p:cNvSpPr/>
          <p:nvPr/>
        </p:nvSpPr>
        <p:spPr>
          <a:xfrm rot="5400000">
            <a:off x="5131315" y="3979569"/>
            <a:ext cx="462582" cy="417191"/>
          </a:xfrm>
          <a:prstGeom prst="arc">
            <a:avLst>
              <a:gd name="adj1" fmla="val 5459464"/>
              <a:gd name="adj2" fmla="val 16255760"/>
            </a:avLst>
          </a:prstGeom>
          <a:ln w="381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A17237C-567A-7D11-F343-2C5D6931587B}"/>
              </a:ext>
            </a:extLst>
          </p:cNvPr>
          <p:cNvCxnSpPr>
            <a:cxnSpLocks/>
          </p:cNvCxnSpPr>
          <p:nvPr/>
        </p:nvCxnSpPr>
        <p:spPr>
          <a:xfrm flipV="1">
            <a:off x="4939282" y="4722445"/>
            <a:ext cx="0" cy="196358"/>
          </a:xfrm>
          <a:prstGeom prst="line">
            <a:avLst/>
          </a:prstGeom>
          <a:solidFill>
            <a:srgbClr val="F6ABB7"/>
          </a:solidFill>
          <a:ln w="38100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878474C-1F46-36ED-0E0A-D45DE8B4FAEC}"/>
              </a:ext>
            </a:extLst>
          </p:cNvPr>
          <p:cNvCxnSpPr>
            <a:cxnSpLocks/>
          </p:cNvCxnSpPr>
          <p:nvPr/>
        </p:nvCxnSpPr>
        <p:spPr>
          <a:xfrm flipH="1">
            <a:off x="4846227" y="4934728"/>
            <a:ext cx="186109" cy="0"/>
          </a:xfrm>
          <a:prstGeom prst="line">
            <a:avLst/>
          </a:prstGeom>
          <a:solidFill>
            <a:srgbClr val="F6ABB7"/>
          </a:solidFill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DB5876E-0FC9-1CB0-9F84-D15C6F08FA63}"/>
              </a:ext>
            </a:extLst>
          </p:cNvPr>
          <p:cNvSpPr txBox="1"/>
          <p:nvPr/>
        </p:nvSpPr>
        <p:spPr>
          <a:xfrm>
            <a:off x="4359670" y="42631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B42D11-A559-F618-17F9-5DEAD816ABFA}"/>
              </a:ext>
            </a:extLst>
          </p:cNvPr>
          <p:cNvSpPr txBox="1"/>
          <p:nvPr/>
        </p:nvSpPr>
        <p:spPr>
          <a:xfrm>
            <a:off x="1990593" y="5180511"/>
            <a:ext cx="1814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upstream repression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D6D455-ED57-C8E5-40CC-655645903114}"/>
              </a:ext>
            </a:extLst>
          </p:cNvPr>
          <p:cNvSpPr txBox="1"/>
          <p:nvPr/>
        </p:nvSpPr>
        <p:spPr>
          <a:xfrm>
            <a:off x="4011182" y="5180511"/>
            <a:ext cx="1965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downstream activation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400D18-28B2-F171-9171-7BF1E196309A}"/>
              </a:ext>
            </a:extLst>
          </p:cNvPr>
          <p:cNvSpPr txBox="1"/>
          <p:nvPr/>
        </p:nvSpPr>
        <p:spPr>
          <a:xfrm>
            <a:off x="6295718" y="5180511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dual control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4423CE-5BC3-2AA1-48E4-0914D7AF3053}"/>
              </a:ext>
            </a:extLst>
          </p:cNvPr>
          <p:cNvCxnSpPr>
            <a:cxnSpLocks/>
          </p:cNvCxnSpPr>
          <p:nvPr/>
        </p:nvCxnSpPr>
        <p:spPr>
          <a:xfrm flipV="1">
            <a:off x="5407080" y="4588258"/>
            <a:ext cx="0" cy="519329"/>
          </a:xfrm>
          <a:prstGeom prst="line">
            <a:avLst/>
          </a:prstGeom>
          <a:solidFill>
            <a:srgbClr val="F6ABB7"/>
          </a:solidFill>
          <a:ln w="38100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11061F-C7CE-3251-F087-2909C5546BD5}"/>
              </a:ext>
            </a:extLst>
          </p:cNvPr>
          <p:cNvCxnSpPr>
            <a:cxnSpLocks/>
          </p:cNvCxnSpPr>
          <p:nvPr/>
        </p:nvCxnSpPr>
        <p:spPr>
          <a:xfrm flipH="1">
            <a:off x="5314025" y="4599276"/>
            <a:ext cx="186109" cy="0"/>
          </a:xfrm>
          <a:prstGeom prst="line">
            <a:avLst/>
          </a:prstGeom>
          <a:solidFill>
            <a:srgbClr val="F6ABB7"/>
          </a:solidFill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26DCE7C-E7FF-28AF-E62B-EE3C0C688E0F}"/>
              </a:ext>
            </a:extLst>
          </p:cNvPr>
          <p:cNvCxnSpPr>
            <a:cxnSpLocks/>
          </p:cNvCxnSpPr>
          <p:nvPr/>
        </p:nvCxnSpPr>
        <p:spPr>
          <a:xfrm flipH="1">
            <a:off x="5110327" y="5091656"/>
            <a:ext cx="296753" cy="0"/>
          </a:xfrm>
          <a:prstGeom prst="line">
            <a:avLst/>
          </a:prstGeom>
          <a:solidFill>
            <a:srgbClr val="F6ABB7"/>
          </a:solidFill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6606AA3-EEF4-482F-BC3C-7EA910D1A8F6}"/>
              </a:ext>
            </a:extLst>
          </p:cNvPr>
          <p:cNvSpPr txBox="1"/>
          <p:nvPr/>
        </p:nvSpPr>
        <p:spPr>
          <a:xfrm>
            <a:off x="3220712" y="406349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4FA257-DC00-2C21-A670-0B7ACF9FC1FB}"/>
              </a:ext>
            </a:extLst>
          </p:cNvPr>
          <p:cNvSpPr/>
          <p:nvPr/>
        </p:nvSpPr>
        <p:spPr>
          <a:xfrm>
            <a:off x="2735591" y="4243280"/>
            <a:ext cx="417191" cy="417191"/>
          </a:xfrm>
          <a:prstGeom prst="ellipse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5B8A27D-2F83-39C7-19FC-3C158F71257E}"/>
              </a:ext>
            </a:extLst>
          </p:cNvPr>
          <p:cNvCxnSpPr>
            <a:cxnSpLocks/>
          </p:cNvCxnSpPr>
          <p:nvPr/>
        </p:nvCxnSpPr>
        <p:spPr>
          <a:xfrm>
            <a:off x="3245231" y="4454161"/>
            <a:ext cx="5529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B50122F-F7B2-2804-C3B3-2A7D16FDDE30}"/>
              </a:ext>
            </a:extLst>
          </p:cNvPr>
          <p:cNvSpPr txBox="1"/>
          <p:nvPr/>
        </p:nvSpPr>
        <p:spPr>
          <a:xfrm>
            <a:off x="2779312" y="427122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CB7890-9CCC-D6A4-8D15-2CBC4077EA53}"/>
              </a:ext>
            </a:extLst>
          </p:cNvPr>
          <p:cNvSpPr txBox="1"/>
          <p:nvPr/>
        </p:nvSpPr>
        <p:spPr>
          <a:xfrm>
            <a:off x="2730912" y="4906990"/>
            <a:ext cx="46679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TF</a:t>
            </a:r>
            <a:endParaRPr lang="en-US" baseline="-250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6F4403-A82D-C6B0-87FA-0EBC47CFB7ED}"/>
              </a:ext>
            </a:extLst>
          </p:cNvPr>
          <p:cNvCxnSpPr>
            <a:cxnSpLocks/>
          </p:cNvCxnSpPr>
          <p:nvPr/>
        </p:nvCxnSpPr>
        <p:spPr>
          <a:xfrm>
            <a:off x="2088639" y="4454161"/>
            <a:ext cx="3709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9C22767-5245-2DCF-A8C2-D3FF9F408FE1}"/>
              </a:ext>
            </a:extLst>
          </p:cNvPr>
          <p:cNvSpPr txBox="1"/>
          <p:nvPr/>
        </p:nvSpPr>
        <p:spPr>
          <a:xfrm>
            <a:off x="2025605" y="4001769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C3410AE9-AC1F-5652-4316-40FABFE28E1A}"/>
              </a:ext>
            </a:extLst>
          </p:cNvPr>
          <p:cNvSpPr/>
          <p:nvPr/>
        </p:nvSpPr>
        <p:spPr>
          <a:xfrm rot="5400000">
            <a:off x="3145738" y="3977840"/>
            <a:ext cx="462582" cy="417191"/>
          </a:xfrm>
          <a:prstGeom prst="arc">
            <a:avLst>
              <a:gd name="adj1" fmla="val 5459464"/>
              <a:gd name="adj2" fmla="val 16255760"/>
            </a:avLst>
          </a:prstGeom>
          <a:ln w="381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275E488-F3FD-62C3-EEC8-D1F1D5E351DE}"/>
              </a:ext>
            </a:extLst>
          </p:cNvPr>
          <p:cNvCxnSpPr>
            <a:cxnSpLocks/>
          </p:cNvCxnSpPr>
          <p:nvPr/>
        </p:nvCxnSpPr>
        <p:spPr>
          <a:xfrm flipV="1">
            <a:off x="2953705" y="4720716"/>
            <a:ext cx="0" cy="196358"/>
          </a:xfrm>
          <a:prstGeom prst="line">
            <a:avLst/>
          </a:prstGeom>
          <a:solidFill>
            <a:srgbClr val="F6ABB7"/>
          </a:solidFill>
          <a:ln w="381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1A2822E-D863-A6D0-C269-CD8CE4D21A62}"/>
              </a:ext>
            </a:extLst>
          </p:cNvPr>
          <p:cNvCxnSpPr>
            <a:cxnSpLocks/>
          </p:cNvCxnSpPr>
          <p:nvPr/>
        </p:nvCxnSpPr>
        <p:spPr>
          <a:xfrm flipH="1">
            <a:off x="2860650" y="4932999"/>
            <a:ext cx="186109" cy="0"/>
          </a:xfrm>
          <a:prstGeom prst="line">
            <a:avLst/>
          </a:prstGeom>
          <a:solidFill>
            <a:srgbClr val="F6ABB7"/>
          </a:solidFill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EAA5E27-9DD7-5737-3556-61219EADE4BC}"/>
              </a:ext>
            </a:extLst>
          </p:cNvPr>
          <p:cNvSpPr txBox="1"/>
          <p:nvPr/>
        </p:nvSpPr>
        <p:spPr>
          <a:xfrm>
            <a:off x="2374093" y="426142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CC47E8F-64EA-6692-2C21-488766A1449C}"/>
              </a:ext>
            </a:extLst>
          </p:cNvPr>
          <p:cNvCxnSpPr>
            <a:cxnSpLocks/>
          </p:cNvCxnSpPr>
          <p:nvPr/>
        </p:nvCxnSpPr>
        <p:spPr>
          <a:xfrm flipV="1">
            <a:off x="2228244" y="4588258"/>
            <a:ext cx="0" cy="519329"/>
          </a:xfrm>
          <a:prstGeom prst="line">
            <a:avLst/>
          </a:prstGeom>
          <a:solidFill>
            <a:srgbClr val="F6ABB7"/>
          </a:solidFill>
          <a:ln w="381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710A6C5-07CE-80EF-CC25-C05E57412CFD}"/>
              </a:ext>
            </a:extLst>
          </p:cNvPr>
          <p:cNvCxnSpPr>
            <a:cxnSpLocks/>
          </p:cNvCxnSpPr>
          <p:nvPr/>
        </p:nvCxnSpPr>
        <p:spPr>
          <a:xfrm flipH="1">
            <a:off x="2228244" y="5092088"/>
            <a:ext cx="528143" cy="0"/>
          </a:xfrm>
          <a:prstGeom prst="line">
            <a:avLst/>
          </a:prstGeom>
          <a:solidFill>
            <a:srgbClr val="F6ABB7"/>
          </a:solidFill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7E09CB9-6AB4-8257-2D81-7FAB6B8508D7}"/>
              </a:ext>
            </a:extLst>
          </p:cNvPr>
          <p:cNvSpPr txBox="1"/>
          <p:nvPr/>
        </p:nvSpPr>
        <p:spPr>
          <a:xfrm>
            <a:off x="7211191" y="406349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2FFE3C0-D5BB-1695-298B-2E10F442B9C7}"/>
              </a:ext>
            </a:extLst>
          </p:cNvPr>
          <p:cNvSpPr/>
          <p:nvPr/>
        </p:nvSpPr>
        <p:spPr>
          <a:xfrm>
            <a:off x="6726070" y="4243280"/>
            <a:ext cx="417191" cy="417191"/>
          </a:xfrm>
          <a:prstGeom prst="ellipse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B9C0D42-5772-8393-299E-A1092A05FF31}"/>
              </a:ext>
            </a:extLst>
          </p:cNvPr>
          <p:cNvCxnSpPr>
            <a:cxnSpLocks/>
          </p:cNvCxnSpPr>
          <p:nvPr/>
        </p:nvCxnSpPr>
        <p:spPr>
          <a:xfrm>
            <a:off x="7235710" y="4454161"/>
            <a:ext cx="5529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9B666AC-88A8-D702-B6D7-FC437DF46F17}"/>
              </a:ext>
            </a:extLst>
          </p:cNvPr>
          <p:cNvSpPr txBox="1"/>
          <p:nvPr/>
        </p:nvSpPr>
        <p:spPr>
          <a:xfrm>
            <a:off x="6764460" y="426720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E62828-83CA-5FF7-416C-BF317ED0E7CC}"/>
              </a:ext>
            </a:extLst>
          </p:cNvPr>
          <p:cNvSpPr txBox="1"/>
          <p:nvPr/>
        </p:nvSpPr>
        <p:spPr>
          <a:xfrm>
            <a:off x="6721391" y="4906990"/>
            <a:ext cx="46679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TF</a:t>
            </a:r>
            <a:endParaRPr lang="en-US" baseline="-25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F78447B-C4C5-90DF-FBD6-CCB076AF50B5}"/>
              </a:ext>
            </a:extLst>
          </p:cNvPr>
          <p:cNvCxnSpPr>
            <a:cxnSpLocks/>
          </p:cNvCxnSpPr>
          <p:nvPr/>
        </p:nvCxnSpPr>
        <p:spPr>
          <a:xfrm>
            <a:off x="6079118" y="4454161"/>
            <a:ext cx="3709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3378922-1456-EC2C-A5CB-11E6E6CA1447}"/>
              </a:ext>
            </a:extLst>
          </p:cNvPr>
          <p:cNvSpPr txBox="1"/>
          <p:nvPr/>
        </p:nvSpPr>
        <p:spPr>
          <a:xfrm>
            <a:off x="6016084" y="4001769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BBE6F1E4-A269-8EAD-5D36-F4FBBD22E520}"/>
              </a:ext>
            </a:extLst>
          </p:cNvPr>
          <p:cNvSpPr/>
          <p:nvPr/>
        </p:nvSpPr>
        <p:spPr>
          <a:xfrm rot="5400000">
            <a:off x="7136217" y="3977840"/>
            <a:ext cx="462582" cy="417191"/>
          </a:xfrm>
          <a:prstGeom prst="arc">
            <a:avLst>
              <a:gd name="adj1" fmla="val 5459464"/>
              <a:gd name="adj2" fmla="val 16255760"/>
            </a:avLst>
          </a:prstGeom>
          <a:ln w="381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F603DFC-4EA5-904F-CC99-E98FCD40EC85}"/>
              </a:ext>
            </a:extLst>
          </p:cNvPr>
          <p:cNvCxnSpPr>
            <a:cxnSpLocks/>
          </p:cNvCxnSpPr>
          <p:nvPr/>
        </p:nvCxnSpPr>
        <p:spPr>
          <a:xfrm flipV="1">
            <a:off x="6944184" y="4720716"/>
            <a:ext cx="0" cy="196358"/>
          </a:xfrm>
          <a:prstGeom prst="line">
            <a:avLst/>
          </a:prstGeom>
          <a:solidFill>
            <a:srgbClr val="F6ABB7"/>
          </a:solidFill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2698805-A3C3-AB38-F1C6-96EF12B68BA8}"/>
              </a:ext>
            </a:extLst>
          </p:cNvPr>
          <p:cNvCxnSpPr>
            <a:cxnSpLocks/>
          </p:cNvCxnSpPr>
          <p:nvPr/>
        </p:nvCxnSpPr>
        <p:spPr>
          <a:xfrm flipH="1">
            <a:off x="6851129" y="4932999"/>
            <a:ext cx="186109" cy="0"/>
          </a:xfrm>
          <a:prstGeom prst="line">
            <a:avLst/>
          </a:prstGeom>
          <a:solidFill>
            <a:srgbClr val="F6ABB7"/>
          </a:solidFill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A618693-5C6D-46F8-5434-209CAF6CF03A}"/>
              </a:ext>
            </a:extLst>
          </p:cNvPr>
          <p:cNvSpPr txBox="1"/>
          <p:nvPr/>
        </p:nvSpPr>
        <p:spPr>
          <a:xfrm>
            <a:off x="6364572" y="426142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D66C9B-4FAB-4E0A-BB38-8272C5BF9F61}"/>
              </a:ext>
            </a:extLst>
          </p:cNvPr>
          <p:cNvCxnSpPr>
            <a:cxnSpLocks/>
          </p:cNvCxnSpPr>
          <p:nvPr/>
        </p:nvCxnSpPr>
        <p:spPr>
          <a:xfrm flipV="1">
            <a:off x="6218723" y="4588258"/>
            <a:ext cx="0" cy="519329"/>
          </a:xfrm>
          <a:prstGeom prst="line">
            <a:avLst/>
          </a:prstGeom>
          <a:solidFill>
            <a:srgbClr val="F6ABB7"/>
          </a:solidFill>
          <a:ln w="38100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D621DCD-ACE2-DB1E-3A32-6083123B0F7F}"/>
              </a:ext>
            </a:extLst>
          </p:cNvPr>
          <p:cNvCxnSpPr>
            <a:cxnSpLocks/>
          </p:cNvCxnSpPr>
          <p:nvPr/>
        </p:nvCxnSpPr>
        <p:spPr>
          <a:xfrm flipH="1">
            <a:off x="6218723" y="5092088"/>
            <a:ext cx="528143" cy="0"/>
          </a:xfrm>
          <a:prstGeom prst="line">
            <a:avLst/>
          </a:prstGeom>
          <a:solidFill>
            <a:srgbClr val="F6ABB7"/>
          </a:solidFill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F08DC34-8A84-2A61-2F93-DFF66E8E6033}"/>
              </a:ext>
            </a:extLst>
          </p:cNvPr>
          <p:cNvCxnSpPr>
            <a:cxnSpLocks/>
          </p:cNvCxnSpPr>
          <p:nvPr/>
        </p:nvCxnSpPr>
        <p:spPr>
          <a:xfrm flipV="1">
            <a:off x="7432930" y="4588258"/>
            <a:ext cx="0" cy="519329"/>
          </a:xfrm>
          <a:prstGeom prst="line">
            <a:avLst/>
          </a:prstGeom>
          <a:solidFill>
            <a:srgbClr val="F6ABB7"/>
          </a:solidFill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58E92B3-7444-1E96-5FCD-31A8F5D2A8AA}"/>
              </a:ext>
            </a:extLst>
          </p:cNvPr>
          <p:cNvCxnSpPr>
            <a:cxnSpLocks/>
          </p:cNvCxnSpPr>
          <p:nvPr/>
        </p:nvCxnSpPr>
        <p:spPr>
          <a:xfrm flipH="1">
            <a:off x="7339875" y="4599276"/>
            <a:ext cx="186109" cy="0"/>
          </a:xfrm>
          <a:prstGeom prst="line">
            <a:avLst/>
          </a:prstGeom>
          <a:solidFill>
            <a:srgbClr val="F6ABB7"/>
          </a:solidFill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E45D7C0-486E-BF3C-E909-D3FFA607505E}"/>
              </a:ext>
            </a:extLst>
          </p:cNvPr>
          <p:cNvCxnSpPr>
            <a:cxnSpLocks/>
          </p:cNvCxnSpPr>
          <p:nvPr/>
        </p:nvCxnSpPr>
        <p:spPr>
          <a:xfrm flipH="1">
            <a:off x="7136177" y="5091656"/>
            <a:ext cx="296753" cy="0"/>
          </a:xfrm>
          <a:prstGeom prst="line">
            <a:avLst/>
          </a:prstGeom>
          <a:solidFill>
            <a:srgbClr val="F6ABB7"/>
          </a:solidFill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632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641D44-2BBF-BFE3-C126-610587CB8133}"/>
              </a:ext>
            </a:extLst>
          </p:cNvPr>
          <p:cNvGrpSpPr/>
          <p:nvPr/>
        </p:nvGrpSpPr>
        <p:grpSpPr>
          <a:xfrm>
            <a:off x="1942381" y="892861"/>
            <a:ext cx="7753510" cy="5072278"/>
            <a:chOff x="1690205" y="1564914"/>
            <a:chExt cx="7753510" cy="507227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A2549A0-50A8-EF69-298F-CF2F674277DE}"/>
                </a:ext>
              </a:extLst>
            </p:cNvPr>
            <p:cNvGrpSpPr/>
            <p:nvPr/>
          </p:nvGrpSpPr>
          <p:grpSpPr>
            <a:xfrm>
              <a:off x="1690205" y="1967171"/>
              <a:ext cx="2260209" cy="1927234"/>
              <a:chOff x="226951" y="752132"/>
              <a:chExt cx="2260209" cy="1927234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8D61ADC0-56F6-7780-897E-35B03E20146E}"/>
                  </a:ext>
                </a:extLst>
              </p:cNvPr>
              <p:cNvGrpSpPr/>
              <p:nvPr/>
            </p:nvGrpSpPr>
            <p:grpSpPr>
              <a:xfrm>
                <a:off x="226951" y="752132"/>
                <a:ext cx="2260209" cy="1590446"/>
                <a:chOff x="226951" y="752132"/>
                <a:chExt cx="2260209" cy="1590446"/>
              </a:xfrm>
            </p:grpSpPr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E39607E2-7719-2852-EFC3-D2D28E8AA5F7}"/>
                    </a:ext>
                  </a:extLst>
                </p:cNvPr>
                <p:cNvSpPr/>
                <p:nvPr/>
              </p:nvSpPr>
              <p:spPr>
                <a:xfrm>
                  <a:off x="855030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03" name="Straight Arrow Connector 102">
                  <a:extLst>
                    <a:ext uri="{FF2B5EF4-FFF2-40B4-BE49-F238E27FC236}">
                      <a16:creationId xmlns:a16="http://schemas.microsoft.com/office/drawing/2014/main" id="{C10B5047-2DE4-038A-167D-A8529AB136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222" y="891911"/>
                  <a:ext cx="336808" cy="41352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Arrow Connector 103">
                  <a:extLst>
                    <a:ext uri="{FF2B5EF4-FFF2-40B4-BE49-F238E27FC236}">
                      <a16:creationId xmlns:a16="http://schemas.microsoft.com/office/drawing/2014/main" id="{D7EB2941-934E-34CA-D730-5DA5F53A2B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9670" y="1514028"/>
                  <a:ext cx="634667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9A04CB75-3157-EF0A-FA59-B190FB341AB4}"/>
                    </a:ext>
                  </a:extLst>
                </p:cNvPr>
                <p:cNvSpPr/>
                <p:nvPr/>
              </p:nvSpPr>
              <p:spPr>
                <a:xfrm>
                  <a:off x="2069969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06" name="Straight Arrow Connector 105">
                  <a:extLst>
                    <a:ext uri="{FF2B5EF4-FFF2-40B4-BE49-F238E27FC236}">
                      <a16:creationId xmlns:a16="http://schemas.microsoft.com/office/drawing/2014/main" id="{7FBC6796-CFE3-1DBB-647B-DA0115ADC2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3625" y="1838994"/>
                  <a:ext cx="0" cy="50358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6DA2433A-7D67-55E0-EB0A-922AF41FF4F3}"/>
                    </a:ext>
                  </a:extLst>
                </p:cNvPr>
                <p:cNvSpPr txBox="1"/>
                <p:nvPr/>
              </p:nvSpPr>
              <p:spPr>
                <a:xfrm>
                  <a:off x="894348" y="1329361"/>
                  <a:ext cx="33855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dirty="0"/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DB046D64-8600-B7D5-8737-485BDC4BE145}"/>
                    </a:ext>
                  </a:extLst>
                </p:cNvPr>
                <p:cNvSpPr txBox="1"/>
                <p:nvPr/>
              </p:nvSpPr>
              <p:spPr>
                <a:xfrm>
                  <a:off x="2131385" y="1329361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9" name="TextBox 108">
                      <a:extLst>
                        <a:ext uri="{FF2B5EF4-FFF2-40B4-BE49-F238E27FC236}">
                          <a16:creationId xmlns:a16="http://schemas.microsoft.com/office/drawing/2014/main" id="{15AF6550-E614-F28A-EFD5-8B90E7D265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800" b="0" i="1" baseline="-2500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μ</m:t>
                            </m:r>
                          </m:oMath>
                        </m:oMathPara>
                      </a14:m>
                      <a:endParaRPr lang="en-US" sz="2800" b="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706C7A79-9A18-74C1-F6ED-4339A25DF9C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1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3B72F2D9-B7A5-44DF-F696-58B6CEDE63FB}"/>
                    </a:ext>
                  </a:extLst>
                </p:cNvPr>
                <p:cNvSpPr txBox="1"/>
                <p:nvPr/>
              </p:nvSpPr>
              <p:spPr>
                <a:xfrm>
                  <a:off x="226951" y="954300"/>
                  <a:ext cx="45300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V</a:t>
                  </a:r>
                  <a:r>
                    <a:rPr lang="en-US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</a:t>
                  </a:r>
                </a:p>
                <a:p>
                  <a:endParaRPr lang="en-US" dirty="0"/>
                </a:p>
              </p:txBody>
            </p:sp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A1F3C16A-5BC5-AC16-4DD8-DF0DB69D7223}"/>
                    </a:ext>
                  </a:extLst>
                </p:cNvPr>
                <p:cNvGrpSpPr/>
                <p:nvPr/>
              </p:nvGrpSpPr>
              <p:grpSpPr>
                <a:xfrm>
                  <a:off x="1345128" y="939324"/>
                  <a:ext cx="651933" cy="360297"/>
                  <a:chOff x="6400248" y="1777592"/>
                  <a:chExt cx="651933" cy="360297"/>
                </a:xfrm>
              </p:grpSpPr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F049DC73-A6C5-CD28-83DB-04D49AFDA9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400248" y="2035931"/>
                    <a:ext cx="65193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5C9B7B37-D01C-301D-5112-B7C43C2ED0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8734" y="1777592"/>
                    <a:ext cx="0" cy="25833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Arrow Connector 114">
                    <a:extLst>
                      <a:ext uri="{FF2B5EF4-FFF2-40B4-BE49-F238E27FC236}">
                        <a16:creationId xmlns:a16="http://schemas.microsoft.com/office/drawing/2014/main" id="{9D8CC2FF-614F-4928-3908-8BB72992FD8A}"/>
                      </a:ext>
                    </a:extLst>
                  </p:cNvPr>
                  <p:cNvCxnSpPr/>
                  <p:nvPr/>
                </p:nvCxnSpPr>
                <p:spPr>
                  <a:xfrm>
                    <a:off x="6481800" y="1777592"/>
                    <a:ext cx="182784" cy="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6" name="Pentagon 115">
                    <a:extLst>
                      <a:ext uri="{FF2B5EF4-FFF2-40B4-BE49-F238E27FC236}">
                        <a16:creationId xmlns:a16="http://schemas.microsoft.com/office/drawing/2014/main" id="{6D81EF9E-B7A1-85DF-2C70-B825DA08142E}"/>
                      </a:ext>
                    </a:extLst>
                  </p:cNvPr>
                  <p:cNvSpPr/>
                  <p:nvPr/>
                </p:nvSpPr>
                <p:spPr>
                  <a:xfrm>
                    <a:off x="6573750" y="1929992"/>
                    <a:ext cx="389596" cy="207897"/>
                  </a:xfrm>
                  <a:prstGeom prst="homePlat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D9226578-511C-DF54-FA06-E83F8460E0E1}"/>
                    </a:ext>
                  </a:extLst>
                </p:cNvPr>
                <p:cNvSpPr txBox="1"/>
                <p:nvPr/>
              </p:nvSpPr>
              <p:spPr>
                <a:xfrm>
                  <a:off x="1569672" y="752132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E848631C-6E21-27DB-0CEF-09D28F0D2840}"/>
                  </a:ext>
                </a:extLst>
              </p:cNvPr>
              <p:cNvSpPr txBox="1"/>
              <p:nvPr/>
            </p:nvSpPr>
            <p:spPr>
              <a:xfrm>
                <a:off x="970790" y="2310034"/>
                <a:ext cx="11977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open loop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BC709C1-56BD-A13D-9202-77D697566A1C}"/>
                </a:ext>
              </a:extLst>
            </p:cNvPr>
            <p:cNvGrpSpPr/>
            <p:nvPr/>
          </p:nvGrpSpPr>
          <p:grpSpPr>
            <a:xfrm>
              <a:off x="2485905" y="4678006"/>
              <a:ext cx="3520347" cy="1959186"/>
              <a:chOff x="3551788" y="731273"/>
              <a:chExt cx="3520347" cy="1959186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AB49B55-9E07-70D2-A09E-EF53D43D7FFA}"/>
                  </a:ext>
                </a:extLst>
              </p:cNvPr>
              <p:cNvSpPr txBox="1"/>
              <p:nvPr/>
            </p:nvSpPr>
            <p:spPr>
              <a:xfrm>
                <a:off x="4331551" y="2321127"/>
                <a:ext cx="25314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open loop intermediate</a:t>
                </a:r>
              </a:p>
            </p:txBody>
          </p: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00ECC753-A4C1-3F7D-69CA-DA72BFD9F642}"/>
                  </a:ext>
                </a:extLst>
              </p:cNvPr>
              <p:cNvGrpSpPr/>
              <p:nvPr/>
            </p:nvGrpSpPr>
            <p:grpSpPr>
              <a:xfrm>
                <a:off x="3551788" y="761013"/>
                <a:ext cx="2260209" cy="1590446"/>
                <a:chOff x="226951" y="752132"/>
                <a:chExt cx="2260209" cy="1590446"/>
              </a:xfrm>
            </p:grpSpPr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E250B80E-2B04-B0C8-72E5-582F357030F3}"/>
                    </a:ext>
                  </a:extLst>
                </p:cNvPr>
                <p:cNvSpPr/>
                <p:nvPr/>
              </p:nvSpPr>
              <p:spPr>
                <a:xfrm>
                  <a:off x="855030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7E62B47E-1751-205A-1ECD-FEC5B2BA14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222" y="891911"/>
                  <a:ext cx="336808" cy="41352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23FB9998-ED0E-B5B5-C894-A9D2D92F47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9670" y="1514028"/>
                  <a:ext cx="634667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82DC1848-4B18-CD5F-3588-49C8E0A2EB18}"/>
                    </a:ext>
                  </a:extLst>
                </p:cNvPr>
                <p:cNvSpPr/>
                <p:nvPr/>
              </p:nvSpPr>
              <p:spPr>
                <a:xfrm>
                  <a:off x="2069969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6936AD93-080F-71A4-E804-F7BD7B4F35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3625" y="1838994"/>
                  <a:ext cx="0" cy="50358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BED0AD84-E483-72F9-5133-FE2714D72C7E}"/>
                    </a:ext>
                  </a:extLst>
                </p:cNvPr>
                <p:cNvSpPr txBox="1"/>
                <p:nvPr/>
              </p:nvSpPr>
              <p:spPr>
                <a:xfrm>
                  <a:off x="894348" y="1329361"/>
                  <a:ext cx="33855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dirty="0"/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7EECECAA-F601-B563-DFCA-15C335D8BCB5}"/>
                    </a:ext>
                  </a:extLst>
                </p:cNvPr>
                <p:cNvSpPr txBox="1"/>
                <p:nvPr/>
              </p:nvSpPr>
              <p:spPr>
                <a:xfrm>
                  <a:off x="2131385" y="1329361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2" name="TextBox 91">
                      <a:extLst>
                        <a:ext uri="{FF2B5EF4-FFF2-40B4-BE49-F238E27FC236}">
                          <a16:creationId xmlns:a16="http://schemas.microsoft.com/office/drawing/2014/main" id="{6EBA6B1C-AB02-863C-9FBF-1A15B34B131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800" b="0" i="1" baseline="-2500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μ</m:t>
                            </m:r>
                          </m:oMath>
                        </m:oMathPara>
                      </a14:m>
                      <a:endParaRPr lang="en-US" sz="2800" b="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88CF9347-9E49-40D9-08A5-974BF925AB6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1951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190B5816-9601-1734-73A1-D53712A3A808}"/>
                    </a:ext>
                  </a:extLst>
                </p:cNvPr>
                <p:cNvSpPr txBox="1"/>
                <p:nvPr/>
              </p:nvSpPr>
              <p:spPr>
                <a:xfrm>
                  <a:off x="226951" y="954300"/>
                  <a:ext cx="45300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V</a:t>
                  </a:r>
                  <a:r>
                    <a:rPr lang="en-US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</a:t>
                  </a:r>
                </a:p>
                <a:p>
                  <a:endParaRPr lang="en-US" dirty="0"/>
                </a:p>
              </p:txBody>
            </p:sp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FE274D39-1114-B3F0-9B5E-536CD4494EE4}"/>
                    </a:ext>
                  </a:extLst>
                </p:cNvPr>
                <p:cNvGrpSpPr/>
                <p:nvPr/>
              </p:nvGrpSpPr>
              <p:grpSpPr>
                <a:xfrm>
                  <a:off x="1345128" y="939324"/>
                  <a:ext cx="651933" cy="360297"/>
                  <a:chOff x="6400248" y="1777592"/>
                  <a:chExt cx="651933" cy="360297"/>
                </a:xfrm>
              </p:grpSpPr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1B9AF465-EAA6-9905-4330-B32C9F42FA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400248" y="2035931"/>
                    <a:ext cx="65193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5B74C08-0696-E5F7-4382-3D21CE8EA7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8734" y="1777592"/>
                    <a:ext cx="0" cy="25833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Arrow Connector 97">
                    <a:extLst>
                      <a:ext uri="{FF2B5EF4-FFF2-40B4-BE49-F238E27FC236}">
                        <a16:creationId xmlns:a16="http://schemas.microsoft.com/office/drawing/2014/main" id="{2781FB81-F1BD-2805-ADA2-6E3B7FC9097E}"/>
                      </a:ext>
                    </a:extLst>
                  </p:cNvPr>
                  <p:cNvCxnSpPr/>
                  <p:nvPr/>
                </p:nvCxnSpPr>
                <p:spPr>
                  <a:xfrm>
                    <a:off x="6481800" y="1777592"/>
                    <a:ext cx="182784" cy="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9" name="Pentagon 98">
                    <a:extLst>
                      <a:ext uri="{FF2B5EF4-FFF2-40B4-BE49-F238E27FC236}">
                        <a16:creationId xmlns:a16="http://schemas.microsoft.com/office/drawing/2014/main" id="{E280577D-71A7-CF35-97A3-9516F48E14FD}"/>
                      </a:ext>
                    </a:extLst>
                  </p:cNvPr>
                  <p:cNvSpPr/>
                  <p:nvPr/>
                </p:nvSpPr>
                <p:spPr>
                  <a:xfrm>
                    <a:off x="6573750" y="1929992"/>
                    <a:ext cx="389596" cy="207897"/>
                  </a:xfrm>
                  <a:prstGeom prst="homePlat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55C4029-352B-170E-A6A6-E5A9E5C065C6}"/>
                    </a:ext>
                  </a:extLst>
                </p:cNvPr>
                <p:cNvSpPr txBox="1"/>
                <p:nvPr/>
              </p:nvSpPr>
              <p:spPr>
                <a:xfrm>
                  <a:off x="1569672" y="752132"/>
                  <a:ext cx="4235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</a:t>
                  </a:r>
                  <a:r>
                    <a:rPr lang="en-US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</p:grp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C87A3AAF-017D-E180-3032-FB696434F4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4645" y="1493169"/>
                <a:ext cx="634667" cy="0"/>
              </a:xfrm>
              <a:prstGeom prst="straightConnector1">
                <a:avLst/>
              </a:prstGeom>
              <a:ln w="38100">
                <a:solidFill>
                  <a:srgbClr val="7030A0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61AD4C88-9656-4326-7584-84B084DE9612}"/>
                  </a:ext>
                </a:extLst>
              </p:cNvPr>
              <p:cNvSpPr/>
              <p:nvPr/>
            </p:nvSpPr>
            <p:spPr>
              <a:xfrm>
                <a:off x="6654944" y="1284573"/>
                <a:ext cx="417191" cy="417191"/>
              </a:xfrm>
              <a:prstGeom prst="ellipse">
                <a:avLst/>
              </a:prstGeom>
              <a:solidFill>
                <a:srgbClr val="D7BDF2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D1078F7-3A93-E2F0-5280-03B8920E66F2}"/>
                  </a:ext>
                </a:extLst>
              </p:cNvPr>
              <p:cNvSpPr txBox="1"/>
              <p:nvPr/>
            </p:nvSpPr>
            <p:spPr>
              <a:xfrm>
                <a:off x="6745225" y="1308503"/>
                <a:ext cx="2487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endParaRPr 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0E99DD2D-6C76-C8E6-78D1-F952EAD748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30103" y="1176804"/>
                <a:ext cx="651933" cy="0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F72E7102-D4C6-21D7-6633-3E293C40A6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28589" y="918465"/>
                <a:ext cx="0" cy="258339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ACB9580A-FB97-8417-39CF-4DED98F3D0C7}"/>
                  </a:ext>
                </a:extLst>
              </p:cNvPr>
              <p:cNvCxnSpPr/>
              <p:nvPr/>
            </p:nvCxnSpPr>
            <p:spPr>
              <a:xfrm>
                <a:off x="6011655" y="918465"/>
                <a:ext cx="182784" cy="0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Pentagon 82">
                <a:extLst>
                  <a:ext uri="{FF2B5EF4-FFF2-40B4-BE49-F238E27FC236}">
                    <a16:creationId xmlns:a16="http://schemas.microsoft.com/office/drawing/2014/main" id="{93B4D851-5078-181B-35AC-018D09E07A9E}"/>
                  </a:ext>
                </a:extLst>
              </p:cNvPr>
              <p:cNvSpPr/>
              <p:nvPr/>
            </p:nvSpPr>
            <p:spPr>
              <a:xfrm>
                <a:off x="6103605" y="1070865"/>
                <a:ext cx="389596" cy="207897"/>
              </a:xfrm>
              <a:prstGeom prst="homePlate">
                <a:avLst/>
              </a:prstGeom>
              <a:solidFill>
                <a:srgbClr val="D7BDF2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26FF609-3ED1-CF3A-0AC6-97BC6AB2A5FC}"/>
                  </a:ext>
                </a:extLst>
              </p:cNvPr>
              <p:cNvSpPr txBox="1"/>
              <p:nvPr/>
            </p:nvSpPr>
            <p:spPr>
              <a:xfrm>
                <a:off x="6154647" y="731273"/>
                <a:ext cx="42351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8E9DDA5-8304-CFEC-4A63-290EBC7ACA17}"/>
                </a:ext>
              </a:extLst>
            </p:cNvPr>
            <p:cNvGrpSpPr/>
            <p:nvPr/>
          </p:nvGrpSpPr>
          <p:grpSpPr>
            <a:xfrm>
              <a:off x="4176483" y="1564914"/>
              <a:ext cx="2748346" cy="2335043"/>
              <a:chOff x="8246756" y="533795"/>
              <a:chExt cx="2748346" cy="2335043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6515E46-8403-16CE-996E-AFC5E664BE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09023" y="935629"/>
                <a:ext cx="0" cy="464588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7709AF5-4013-1108-5B7A-214DD6E95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15968" y="930242"/>
                <a:ext cx="186109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0F86C53-1603-4B9D-1B30-912984B366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745934" y="719198"/>
                <a:ext cx="242939" cy="4015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B9F86FEA-60F3-07C7-03A2-210C1EC822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63197" y="719198"/>
                <a:ext cx="0" cy="24297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Rounded Rectangle 56">
                <a:extLst>
                  <a:ext uri="{FF2B5EF4-FFF2-40B4-BE49-F238E27FC236}">
                    <a16:creationId xmlns:a16="http://schemas.microsoft.com/office/drawing/2014/main" id="{D38C8BD8-FD39-395D-2D3C-BEEECA0BBB2C}"/>
                  </a:ext>
                </a:extLst>
              </p:cNvPr>
              <p:cNvSpPr/>
              <p:nvPr/>
            </p:nvSpPr>
            <p:spPr>
              <a:xfrm>
                <a:off x="10073649" y="533795"/>
                <a:ext cx="472878" cy="30688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TF</a:t>
                </a: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5D48AB6-6909-BA3F-EF95-8B79181B61E2}"/>
                  </a:ext>
                </a:extLst>
              </p:cNvPr>
              <p:cNvGrpSpPr/>
              <p:nvPr/>
            </p:nvGrpSpPr>
            <p:grpSpPr>
              <a:xfrm>
                <a:off x="8246756" y="935629"/>
                <a:ext cx="2260209" cy="1590446"/>
                <a:chOff x="226951" y="752132"/>
                <a:chExt cx="2260209" cy="1590446"/>
              </a:xfrm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4F674844-5551-ED3A-30A6-53E7F9D0DBB1}"/>
                    </a:ext>
                  </a:extLst>
                </p:cNvPr>
                <p:cNvSpPr/>
                <p:nvPr/>
              </p:nvSpPr>
              <p:spPr>
                <a:xfrm>
                  <a:off x="855030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29FCE22A-C07D-E4E0-1D32-73C0A7CC0B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222" y="891911"/>
                  <a:ext cx="336808" cy="41352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A85AF1EE-28C7-43F3-9F85-B38222F0D8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9670" y="1514028"/>
                  <a:ext cx="634667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34F71248-C21B-F34D-CEE1-55B5D5B3D56D}"/>
                    </a:ext>
                  </a:extLst>
                </p:cNvPr>
                <p:cNvSpPr/>
                <p:nvPr/>
              </p:nvSpPr>
              <p:spPr>
                <a:xfrm>
                  <a:off x="2069969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3382A0B7-44A1-5A5A-A8CD-55DA45703C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3625" y="1838994"/>
                  <a:ext cx="0" cy="50358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FBF3FC8C-2392-CAF1-9866-E1832332F687}"/>
                    </a:ext>
                  </a:extLst>
                </p:cNvPr>
                <p:cNvSpPr txBox="1"/>
                <p:nvPr/>
              </p:nvSpPr>
              <p:spPr>
                <a:xfrm>
                  <a:off x="894348" y="1329361"/>
                  <a:ext cx="33855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dirty="0"/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18F5E7D4-FCE3-FE99-3C02-9D1CB7FF10FC}"/>
                    </a:ext>
                  </a:extLst>
                </p:cNvPr>
                <p:cNvSpPr txBox="1"/>
                <p:nvPr/>
              </p:nvSpPr>
              <p:spPr>
                <a:xfrm>
                  <a:off x="2131385" y="1329361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2B3F34A4-973F-988F-2A27-74E76786D1C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800" b="0" i="1" baseline="-2500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μ</m:t>
                            </m:r>
                          </m:oMath>
                        </m:oMathPara>
                      </a14:m>
                      <a:endParaRPr lang="en-US" sz="2800" b="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0EC48521-5350-216E-81D6-3B5E551BA95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1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3AB41C6-117D-9C3F-03A9-682981BC2B0C}"/>
                    </a:ext>
                  </a:extLst>
                </p:cNvPr>
                <p:cNvSpPr txBox="1"/>
                <p:nvPr/>
              </p:nvSpPr>
              <p:spPr>
                <a:xfrm>
                  <a:off x="226951" y="954300"/>
                  <a:ext cx="45300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V</a:t>
                  </a:r>
                  <a:r>
                    <a:rPr lang="en-US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</a:t>
                  </a:r>
                </a:p>
                <a:p>
                  <a:endParaRPr lang="en-US" dirty="0"/>
                </a:p>
              </p:txBody>
            </p: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8030995D-7611-47E1-B716-6C1E23174B6C}"/>
                    </a:ext>
                  </a:extLst>
                </p:cNvPr>
                <p:cNvGrpSpPr/>
                <p:nvPr/>
              </p:nvGrpSpPr>
              <p:grpSpPr>
                <a:xfrm>
                  <a:off x="1345128" y="939324"/>
                  <a:ext cx="651933" cy="360297"/>
                  <a:chOff x="6400248" y="1777592"/>
                  <a:chExt cx="651933" cy="360297"/>
                </a:xfrm>
              </p:grpSpPr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B4EDB83A-7A06-ADC2-FC25-DCFAA50823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400248" y="2035931"/>
                    <a:ext cx="65193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55DE0ABC-3714-F1C9-2EF0-B8CEEA96CA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8734" y="1777592"/>
                    <a:ext cx="0" cy="25833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Arrow Connector 72">
                    <a:extLst>
                      <a:ext uri="{FF2B5EF4-FFF2-40B4-BE49-F238E27FC236}">
                        <a16:creationId xmlns:a16="http://schemas.microsoft.com/office/drawing/2014/main" id="{B5B6FC51-D9B1-54DD-655F-DB5B45C60654}"/>
                      </a:ext>
                    </a:extLst>
                  </p:cNvPr>
                  <p:cNvCxnSpPr/>
                  <p:nvPr/>
                </p:nvCxnSpPr>
                <p:spPr>
                  <a:xfrm>
                    <a:off x="6481800" y="1777592"/>
                    <a:ext cx="182784" cy="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4" name="Pentagon 73">
                    <a:extLst>
                      <a:ext uri="{FF2B5EF4-FFF2-40B4-BE49-F238E27FC236}">
                        <a16:creationId xmlns:a16="http://schemas.microsoft.com/office/drawing/2014/main" id="{5F06D52D-EDBA-5C39-1E52-59EA22A7D447}"/>
                      </a:ext>
                    </a:extLst>
                  </p:cNvPr>
                  <p:cNvSpPr/>
                  <p:nvPr/>
                </p:nvSpPr>
                <p:spPr>
                  <a:xfrm>
                    <a:off x="6573750" y="1929992"/>
                    <a:ext cx="389596" cy="207897"/>
                  </a:xfrm>
                  <a:prstGeom prst="homePlat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DEB4912-D33C-F599-753F-2CD0B4A2B83A}"/>
                    </a:ext>
                  </a:extLst>
                </p:cNvPr>
                <p:cNvSpPr txBox="1"/>
                <p:nvPr/>
              </p:nvSpPr>
              <p:spPr>
                <a:xfrm>
                  <a:off x="1569672" y="752132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42EE0B8-FBDF-3F3C-BAB3-6B6598AD639F}"/>
                  </a:ext>
                </a:extLst>
              </p:cNvPr>
              <p:cNvSpPr txBox="1"/>
              <p:nvPr/>
            </p:nvSpPr>
            <p:spPr>
              <a:xfrm>
                <a:off x="8386696" y="2499506"/>
                <a:ext cx="26084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negative metabolic loop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A3CEA97-DC95-006A-C077-AD1580ADBB32}"/>
                </a:ext>
              </a:extLst>
            </p:cNvPr>
            <p:cNvGrpSpPr/>
            <p:nvPr/>
          </p:nvGrpSpPr>
          <p:grpSpPr>
            <a:xfrm>
              <a:off x="6983057" y="1750316"/>
              <a:ext cx="2273858" cy="2152096"/>
              <a:chOff x="513432" y="3692907"/>
              <a:chExt cx="2273858" cy="2152096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A13AA5F-4980-316C-7703-8A1E2DE50176}"/>
                  </a:ext>
                </a:extLst>
              </p:cNvPr>
              <p:cNvGrpSpPr/>
              <p:nvPr/>
            </p:nvGrpSpPr>
            <p:grpSpPr>
              <a:xfrm>
                <a:off x="513432" y="3911794"/>
                <a:ext cx="2260209" cy="1590446"/>
                <a:chOff x="226951" y="752132"/>
                <a:chExt cx="2260209" cy="1590446"/>
              </a:xfrm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BE07B7B0-0E26-5602-76F8-248E0C3D7806}"/>
                    </a:ext>
                  </a:extLst>
                </p:cNvPr>
                <p:cNvSpPr/>
                <p:nvPr/>
              </p:nvSpPr>
              <p:spPr>
                <a:xfrm>
                  <a:off x="855030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FFA9371B-B963-AD41-B7F7-B89DAC7852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222" y="891911"/>
                  <a:ext cx="336808" cy="41352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4645F2A2-D143-4265-70C7-226518B524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9670" y="1514028"/>
                  <a:ext cx="634667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F4745F53-9BD6-6382-9F12-E7FB91436840}"/>
                    </a:ext>
                  </a:extLst>
                </p:cNvPr>
                <p:cNvSpPr/>
                <p:nvPr/>
              </p:nvSpPr>
              <p:spPr>
                <a:xfrm>
                  <a:off x="2069969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76C7B3A3-C7B9-6F5B-4971-704CCDF9B7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3625" y="1838994"/>
                  <a:ext cx="0" cy="50358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D97CD4E-538D-670D-CF9A-92C47307F6CD}"/>
                    </a:ext>
                  </a:extLst>
                </p:cNvPr>
                <p:cNvSpPr txBox="1"/>
                <p:nvPr/>
              </p:nvSpPr>
              <p:spPr>
                <a:xfrm>
                  <a:off x="894348" y="1329361"/>
                  <a:ext cx="33855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dirty="0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706B3BF-12B7-2215-588C-FC754B73D415}"/>
                    </a:ext>
                  </a:extLst>
                </p:cNvPr>
                <p:cNvSpPr txBox="1"/>
                <p:nvPr/>
              </p:nvSpPr>
              <p:spPr>
                <a:xfrm>
                  <a:off x="2131385" y="1329361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D7E1DE12-33C6-6AA9-5A2D-27809D88F39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800" b="0" i="1" baseline="-2500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μ</m:t>
                            </m:r>
                          </m:oMath>
                        </m:oMathPara>
                      </a14:m>
                      <a:endParaRPr lang="en-US" sz="2800" b="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1" name="TextBox 80">
                      <a:extLst>
                        <a:ext uri="{FF2B5EF4-FFF2-40B4-BE49-F238E27FC236}">
                          <a16:creationId xmlns:a16="http://schemas.microsoft.com/office/drawing/2014/main" id="{37EF989F-FE31-6125-CF32-38788745CA4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1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458B4BA-222F-7A8F-8A3A-D6EE9BC35820}"/>
                    </a:ext>
                  </a:extLst>
                </p:cNvPr>
                <p:cNvSpPr txBox="1"/>
                <p:nvPr/>
              </p:nvSpPr>
              <p:spPr>
                <a:xfrm>
                  <a:off x="226951" y="954300"/>
                  <a:ext cx="45300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V</a:t>
                  </a:r>
                  <a:r>
                    <a:rPr lang="en-US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</a:t>
                  </a:r>
                </a:p>
                <a:p>
                  <a:endParaRPr lang="en-US" dirty="0"/>
                </a:p>
              </p:txBody>
            </p: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8A40191E-5221-3B72-1E09-17C1A4711DD1}"/>
                    </a:ext>
                  </a:extLst>
                </p:cNvPr>
                <p:cNvGrpSpPr/>
                <p:nvPr/>
              </p:nvGrpSpPr>
              <p:grpSpPr>
                <a:xfrm>
                  <a:off x="1345128" y="939324"/>
                  <a:ext cx="651933" cy="360297"/>
                  <a:chOff x="6400248" y="1777592"/>
                  <a:chExt cx="651933" cy="360297"/>
                </a:xfrm>
              </p:grpSpPr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1036EC9E-8CF8-CA7F-07AC-CDB2C56D94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400248" y="2035931"/>
                    <a:ext cx="65193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4AB6542E-C4A4-F058-E70F-CD5C2366BA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8734" y="1777592"/>
                    <a:ext cx="0" cy="25833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Arrow Connector 50">
                    <a:extLst>
                      <a:ext uri="{FF2B5EF4-FFF2-40B4-BE49-F238E27FC236}">
                        <a16:creationId xmlns:a16="http://schemas.microsoft.com/office/drawing/2014/main" id="{0A93A765-D370-4602-1EFB-897552AC88B0}"/>
                      </a:ext>
                    </a:extLst>
                  </p:cNvPr>
                  <p:cNvCxnSpPr/>
                  <p:nvPr/>
                </p:nvCxnSpPr>
                <p:spPr>
                  <a:xfrm>
                    <a:off x="6481800" y="1777592"/>
                    <a:ext cx="182784" cy="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Pentagon 51">
                    <a:extLst>
                      <a:ext uri="{FF2B5EF4-FFF2-40B4-BE49-F238E27FC236}">
                        <a16:creationId xmlns:a16="http://schemas.microsoft.com/office/drawing/2014/main" id="{F0B5807C-8A52-3231-AC89-49A9861CED62}"/>
                      </a:ext>
                    </a:extLst>
                  </p:cNvPr>
                  <p:cNvSpPr/>
                  <p:nvPr/>
                </p:nvSpPr>
                <p:spPr>
                  <a:xfrm>
                    <a:off x="6573750" y="1929992"/>
                    <a:ext cx="389596" cy="207897"/>
                  </a:xfrm>
                  <a:prstGeom prst="homePlat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60DF6FED-A781-847C-E824-2F3AD472B3F4}"/>
                    </a:ext>
                  </a:extLst>
                </p:cNvPr>
                <p:cNvSpPr txBox="1"/>
                <p:nvPr/>
              </p:nvSpPr>
              <p:spPr>
                <a:xfrm>
                  <a:off x="1569672" y="752132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F1CF98D-0439-7BEF-B661-DD3E3242D274}"/>
                  </a:ext>
                </a:extLst>
              </p:cNvPr>
              <p:cNvSpPr txBox="1"/>
              <p:nvPr/>
            </p:nvSpPr>
            <p:spPr>
              <a:xfrm>
                <a:off x="653372" y="5475671"/>
                <a:ext cx="21339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negative gene loop</a:t>
                </a:r>
              </a:p>
            </p:txBody>
          </p:sp>
          <p:sp>
            <p:nvSpPr>
              <p:cNvPr id="36" name="Arc 35">
                <a:extLst>
                  <a:ext uri="{FF2B5EF4-FFF2-40B4-BE49-F238E27FC236}">
                    <a16:creationId xmlns:a16="http://schemas.microsoft.com/office/drawing/2014/main" id="{B8F21787-F6FB-6966-333E-B06B42CF7F3E}"/>
                  </a:ext>
                </a:extLst>
              </p:cNvPr>
              <p:cNvSpPr/>
              <p:nvPr/>
            </p:nvSpPr>
            <p:spPr>
              <a:xfrm>
                <a:off x="1981994" y="3692907"/>
                <a:ext cx="464611" cy="449405"/>
              </a:xfrm>
              <a:prstGeom prst="arc">
                <a:avLst>
                  <a:gd name="adj1" fmla="val 10936866"/>
                  <a:gd name="adj2" fmla="val 5838384"/>
                </a:avLst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08D36A1-EEA1-15F4-6D8A-2116AC433D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80429" y="3911794"/>
                <a:ext cx="186109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0229C9-BAAC-4FAC-8173-D6F87DACC191}"/>
                </a:ext>
              </a:extLst>
            </p:cNvPr>
            <p:cNvGrpSpPr/>
            <p:nvPr/>
          </p:nvGrpSpPr>
          <p:grpSpPr>
            <a:xfrm>
              <a:off x="6014571" y="4055584"/>
              <a:ext cx="3429144" cy="2581608"/>
              <a:chOff x="3813739" y="3296675"/>
              <a:chExt cx="3429144" cy="2581608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161BE5C9-0093-962B-C875-3BFFF49028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22553" y="4165867"/>
                <a:ext cx="0" cy="23051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509CFAA7-C783-F354-398A-2F493ABA4E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29498" y="4160480"/>
                <a:ext cx="186109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401952A-960A-07FB-3F0A-499CDC30E9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22196" y="3446375"/>
                <a:ext cx="189089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925A5E0D-979E-F969-84DB-BE6468D15720}"/>
                  </a:ext>
                </a:extLst>
              </p:cNvPr>
              <p:cNvSpPr/>
              <p:nvPr/>
            </p:nvSpPr>
            <p:spPr>
              <a:xfrm>
                <a:off x="5878272" y="3766823"/>
                <a:ext cx="472878" cy="306888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TF</a:t>
                </a: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A295BDE-E657-A7DD-8B00-8EA6B6262A7A}"/>
                  </a:ext>
                </a:extLst>
              </p:cNvPr>
              <p:cNvGrpSpPr/>
              <p:nvPr/>
            </p:nvGrpSpPr>
            <p:grpSpPr>
              <a:xfrm>
                <a:off x="4070940" y="3911794"/>
                <a:ext cx="2260209" cy="1590446"/>
                <a:chOff x="226951" y="752132"/>
                <a:chExt cx="2260209" cy="1590446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C4142FBD-88CA-3B5A-FDE5-9E2BD017CAE0}"/>
                    </a:ext>
                  </a:extLst>
                </p:cNvPr>
                <p:cNvSpPr/>
                <p:nvPr/>
              </p:nvSpPr>
              <p:spPr>
                <a:xfrm>
                  <a:off x="855030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186C9D8A-CCA2-3579-E71E-29F7ECC18F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222" y="891911"/>
                  <a:ext cx="336808" cy="41352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E8D13A2B-7C90-F717-6CAD-3F9EA1A428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9670" y="1514028"/>
                  <a:ext cx="634667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A1AE0317-2D2D-3564-7109-5B6448D0A1E9}"/>
                    </a:ext>
                  </a:extLst>
                </p:cNvPr>
                <p:cNvSpPr/>
                <p:nvPr/>
              </p:nvSpPr>
              <p:spPr>
                <a:xfrm>
                  <a:off x="2069969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3F868E40-2190-B8FE-F7CF-AFD0EC78D6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3625" y="1838994"/>
                  <a:ext cx="0" cy="50358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324E45C-5494-39F4-EB36-74204EBBDDF1}"/>
                    </a:ext>
                  </a:extLst>
                </p:cNvPr>
                <p:cNvSpPr txBox="1"/>
                <p:nvPr/>
              </p:nvSpPr>
              <p:spPr>
                <a:xfrm>
                  <a:off x="894348" y="1329361"/>
                  <a:ext cx="33855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dirty="0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05D8168-C5B5-9737-A8DE-0BBFE6F88969}"/>
                    </a:ext>
                  </a:extLst>
                </p:cNvPr>
                <p:cNvSpPr txBox="1"/>
                <p:nvPr/>
              </p:nvSpPr>
              <p:spPr>
                <a:xfrm>
                  <a:off x="2131385" y="1329361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C8581D90-A9F0-D7CA-53DA-F4FAE8E64CB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800" b="0" i="1" baseline="-2500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μ</m:t>
                            </m:r>
                          </m:oMath>
                        </m:oMathPara>
                      </a14:m>
                      <a:endParaRPr lang="en-US" sz="2800" b="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8" name="TextBox 107">
                      <a:extLst>
                        <a:ext uri="{FF2B5EF4-FFF2-40B4-BE49-F238E27FC236}">
                          <a16:creationId xmlns:a16="http://schemas.microsoft.com/office/drawing/2014/main" id="{428C0044-CB6B-16BC-CBF2-4296B2B99E7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1951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B4406CE-8922-58B8-5F93-0D5736885348}"/>
                    </a:ext>
                  </a:extLst>
                </p:cNvPr>
                <p:cNvSpPr txBox="1"/>
                <p:nvPr/>
              </p:nvSpPr>
              <p:spPr>
                <a:xfrm>
                  <a:off x="226951" y="954300"/>
                  <a:ext cx="45300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V</a:t>
                  </a:r>
                  <a:r>
                    <a:rPr lang="en-US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</a:t>
                  </a:r>
                </a:p>
                <a:p>
                  <a:endParaRPr lang="en-US" dirty="0"/>
                </a:p>
              </p:txBody>
            </p: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4C915D7D-6D7C-733E-00D2-5CCFE1F31B3F}"/>
                    </a:ext>
                  </a:extLst>
                </p:cNvPr>
                <p:cNvGrpSpPr/>
                <p:nvPr/>
              </p:nvGrpSpPr>
              <p:grpSpPr>
                <a:xfrm>
                  <a:off x="1345128" y="939324"/>
                  <a:ext cx="651933" cy="360297"/>
                  <a:chOff x="6400248" y="1777592"/>
                  <a:chExt cx="651933" cy="360297"/>
                </a:xfrm>
              </p:grpSpPr>
              <p:cxnSp>
                <p:nvCxnSpPr>
                  <p:cNvPr id="30" name="Straight Connector 29">
                    <a:extLst>
                      <a:ext uri="{FF2B5EF4-FFF2-40B4-BE49-F238E27FC236}">
                        <a16:creationId xmlns:a16="http://schemas.microsoft.com/office/drawing/2014/main" id="{EFA46340-5717-6F63-D7E8-BD57F3199F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400248" y="2035931"/>
                    <a:ext cx="65193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907C151C-EBCE-F0B5-E8CC-B7F018AD9C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8734" y="1777592"/>
                    <a:ext cx="0" cy="25833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Arrow Connector 31">
                    <a:extLst>
                      <a:ext uri="{FF2B5EF4-FFF2-40B4-BE49-F238E27FC236}">
                        <a16:creationId xmlns:a16="http://schemas.microsoft.com/office/drawing/2014/main" id="{CFBDA6F7-F3D8-A6A5-6E55-DA17C2C892CD}"/>
                      </a:ext>
                    </a:extLst>
                  </p:cNvPr>
                  <p:cNvCxnSpPr/>
                  <p:nvPr/>
                </p:nvCxnSpPr>
                <p:spPr>
                  <a:xfrm>
                    <a:off x="6481800" y="1777592"/>
                    <a:ext cx="182784" cy="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3" name="Pentagon 32">
                    <a:extLst>
                      <a:ext uri="{FF2B5EF4-FFF2-40B4-BE49-F238E27FC236}">
                        <a16:creationId xmlns:a16="http://schemas.microsoft.com/office/drawing/2014/main" id="{3CF4F17F-5DE7-09F5-7D1F-78C03C823FB0}"/>
                      </a:ext>
                    </a:extLst>
                  </p:cNvPr>
                  <p:cNvSpPr/>
                  <p:nvPr/>
                </p:nvSpPr>
                <p:spPr>
                  <a:xfrm>
                    <a:off x="6573750" y="1929992"/>
                    <a:ext cx="389596" cy="207897"/>
                  </a:xfrm>
                  <a:prstGeom prst="homePlat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DCF0688-6E68-E31A-F7CF-3C97E7C67E62}"/>
                    </a:ext>
                  </a:extLst>
                </p:cNvPr>
                <p:cNvSpPr txBox="1"/>
                <p:nvPr/>
              </p:nvSpPr>
              <p:spPr>
                <a:xfrm>
                  <a:off x="1569672" y="752132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6BF925-2DCD-254E-3CF8-784479DC60C4}"/>
                  </a:ext>
                </a:extLst>
              </p:cNvPr>
              <p:cNvSpPr txBox="1"/>
              <p:nvPr/>
            </p:nvSpPr>
            <p:spPr>
              <a:xfrm>
                <a:off x="3813739" y="5508951"/>
                <a:ext cx="34291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layered negative metabolic loop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4C6B4A3A-7AC7-96CE-D1CC-32BEDB766570}"/>
                  </a:ext>
                </a:extLst>
              </p:cNvPr>
              <p:cNvSpPr/>
              <p:nvPr/>
            </p:nvSpPr>
            <p:spPr>
              <a:xfrm>
                <a:off x="5329174" y="3296675"/>
                <a:ext cx="472878" cy="306888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BD44E75F-611A-5F7F-9EFD-8ECEC6E70C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47133" y="3663404"/>
                <a:ext cx="0" cy="23018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08B555E-A24B-9B0C-43D0-B4DDBB2FF5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54079" y="3907035"/>
                <a:ext cx="186109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1640352E-9116-EE39-EA7C-0393B7B5AD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6000" y="3442360"/>
                <a:ext cx="0" cy="265209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BB61D5C-DD6D-044A-34C0-BBD38D13A55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823714" y="3449716"/>
                <a:ext cx="186109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77703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3EC721E8-1139-F46C-E0DA-5A500D4E55F6}"/>
              </a:ext>
            </a:extLst>
          </p:cNvPr>
          <p:cNvGrpSpPr/>
          <p:nvPr/>
        </p:nvGrpSpPr>
        <p:grpSpPr>
          <a:xfrm>
            <a:off x="2833205" y="1049055"/>
            <a:ext cx="5475908" cy="3162021"/>
            <a:chOff x="2833205" y="1098483"/>
            <a:chExt cx="5475908" cy="316202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A3E635E6-83D3-3A1C-7557-D3688B1D098C}"/>
                </a:ext>
              </a:extLst>
            </p:cNvPr>
            <p:cNvSpPr/>
            <p:nvPr/>
          </p:nvSpPr>
          <p:spPr>
            <a:xfrm>
              <a:off x="3461284" y="3223358"/>
              <a:ext cx="417191" cy="41719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80B364AE-B093-4193-02CF-BF642057E6B9}"/>
                </a:ext>
              </a:extLst>
            </p:cNvPr>
            <p:cNvCxnSpPr>
              <a:cxnSpLocks/>
            </p:cNvCxnSpPr>
            <p:nvPr/>
          </p:nvCxnSpPr>
          <p:spPr>
            <a:xfrm>
              <a:off x="3124476" y="2809837"/>
              <a:ext cx="336808" cy="41352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FCDF324-14C4-432C-E576-38CFD4872AE9}"/>
                </a:ext>
              </a:extLst>
            </p:cNvPr>
            <p:cNvCxnSpPr>
              <a:cxnSpLocks/>
            </p:cNvCxnSpPr>
            <p:nvPr/>
          </p:nvCxnSpPr>
          <p:spPr>
            <a:xfrm>
              <a:off x="3975924" y="3431954"/>
              <a:ext cx="3709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8076D26-72EC-1503-85C0-D391A4010D6E}"/>
                </a:ext>
              </a:extLst>
            </p:cNvPr>
            <p:cNvSpPr/>
            <p:nvPr/>
          </p:nvSpPr>
          <p:spPr>
            <a:xfrm>
              <a:off x="7891922" y="3220405"/>
              <a:ext cx="417191" cy="41719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7EC2C5C-2843-24BF-5EC6-76BC6B201D27}"/>
                </a:ext>
              </a:extLst>
            </p:cNvPr>
            <p:cNvCxnSpPr>
              <a:cxnSpLocks/>
            </p:cNvCxnSpPr>
            <p:nvPr/>
          </p:nvCxnSpPr>
          <p:spPr>
            <a:xfrm>
              <a:off x="3669879" y="3756920"/>
              <a:ext cx="0" cy="50358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99C909F-7AF7-D942-DBE3-F9C948C85A62}"/>
                </a:ext>
              </a:extLst>
            </p:cNvPr>
            <p:cNvSpPr txBox="1"/>
            <p:nvPr/>
          </p:nvSpPr>
          <p:spPr>
            <a:xfrm>
              <a:off x="3500602" y="3247287"/>
              <a:ext cx="3385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endParaRPr 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F9D7259-D6F6-D889-0DEA-35C51A7C97FD}"/>
                </a:ext>
              </a:extLst>
            </p:cNvPr>
            <p:cNvSpPr txBox="1"/>
            <p:nvPr/>
          </p:nvSpPr>
          <p:spPr>
            <a:xfrm>
              <a:off x="7953338" y="3244334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FC9482C-56B4-B4C2-2004-F9A5BAD1FB00}"/>
                    </a:ext>
                  </a:extLst>
                </p:cNvPr>
                <p:cNvSpPr txBox="1"/>
                <p:nvPr/>
              </p:nvSpPr>
              <p:spPr>
                <a:xfrm>
                  <a:off x="3286063" y="3518557"/>
                  <a:ext cx="381835" cy="5132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1" baseline="-2500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μ</m:t>
                        </m:r>
                      </m:oMath>
                    </m:oMathPara>
                  </a14:m>
                  <a:endParaRPr lang="en-US" sz="2800" b="0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FC9482C-56B4-B4C2-2004-F9A5BAD1FB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6063" y="3518557"/>
                  <a:ext cx="381835" cy="513282"/>
                </a:xfrm>
                <a:prstGeom prst="rect">
                  <a:avLst/>
                </a:prstGeom>
                <a:blipFill>
                  <a:blip r:embed="rId2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8736E5-3402-9EBB-F187-E280DD780951}"/>
                </a:ext>
              </a:extLst>
            </p:cNvPr>
            <p:cNvSpPr txBox="1"/>
            <p:nvPr/>
          </p:nvSpPr>
          <p:spPr>
            <a:xfrm>
              <a:off x="2833205" y="2872226"/>
              <a:ext cx="4530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in</a:t>
              </a:r>
            </a:p>
            <a:p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E5D3DA5-D47E-AB8F-3C9C-F5FEBBEE683E}"/>
                </a:ext>
              </a:extLst>
            </p:cNvPr>
            <p:cNvGrpSpPr/>
            <p:nvPr/>
          </p:nvGrpSpPr>
          <p:grpSpPr>
            <a:xfrm>
              <a:off x="4158854" y="2287716"/>
              <a:ext cx="880056" cy="360297"/>
              <a:chOff x="6400248" y="1777592"/>
              <a:chExt cx="880056" cy="360297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86B5128-17EB-F531-AC1D-F37D705F18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00248" y="2035931"/>
                <a:ext cx="88005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F9A2880E-D597-6540-81F6-5267D788A4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8734" y="1777592"/>
                <a:ext cx="0" cy="25833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24BFCCEC-57AA-5251-5EC9-4851E101F0B4}"/>
                  </a:ext>
                </a:extLst>
              </p:cNvPr>
              <p:cNvCxnSpPr/>
              <p:nvPr/>
            </p:nvCxnSpPr>
            <p:spPr>
              <a:xfrm>
                <a:off x="6481800" y="1777592"/>
                <a:ext cx="182784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Pentagon 14">
                <a:extLst>
                  <a:ext uri="{FF2B5EF4-FFF2-40B4-BE49-F238E27FC236}">
                    <a16:creationId xmlns:a16="http://schemas.microsoft.com/office/drawing/2014/main" id="{F5EF53FC-2CD1-FF1E-97BF-EDC827329235}"/>
                  </a:ext>
                </a:extLst>
              </p:cNvPr>
              <p:cNvSpPr/>
              <p:nvPr/>
            </p:nvSpPr>
            <p:spPr>
              <a:xfrm>
                <a:off x="6573749" y="1929992"/>
                <a:ext cx="651925" cy="207897"/>
              </a:xfrm>
              <a:prstGeom prst="homePlat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258F8D9-9B15-AFAA-B51B-5A18C48922C1}"/>
                </a:ext>
              </a:extLst>
            </p:cNvPr>
            <p:cNvSpPr txBox="1"/>
            <p:nvPr/>
          </p:nvSpPr>
          <p:spPr>
            <a:xfrm>
              <a:off x="5857903" y="303489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endParaRPr 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82901F2-F5D5-5875-7635-F4F47279C86E}"/>
                </a:ext>
              </a:extLst>
            </p:cNvPr>
            <p:cNvSpPr/>
            <p:nvPr/>
          </p:nvSpPr>
          <p:spPr>
            <a:xfrm>
              <a:off x="5329155" y="3223357"/>
              <a:ext cx="417191" cy="41719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254EF11-8A4B-CA94-0AB8-38D6846BF30C}"/>
                </a:ext>
              </a:extLst>
            </p:cNvPr>
            <p:cNvCxnSpPr>
              <a:cxnSpLocks/>
            </p:cNvCxnSpPr>
            <p:nvPr/>
          </p:nvCxnSpPr>
          <p:spPr>
            <a:xfrm>
              <a:off x="4402004" y="3434834"/>
              <a:ext cx="3709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47A585-3554-A9B8-95F7-998818526077}"/>
                </a:ext>
              </a:extLst>
            </p:cNvPr>
            <p:cNvCxnSpPr>
              <a:cxnSpLocks/>
            </p:cNvCxnSpPr>
            <p:nvPr/>
          </p:nvCxnSpPr>
          <p:spPr>
            <a:xfrm>
              <a:off x="4861135" y="3431953"/>
              <a:ext cx="3709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375098C7-A82B-0E89-E6E2-5991FC0F9092}"/>
                </a:ext>
              </a:extLst>
            </p:cNvPr>
            <p:cNvSpPr/>
            <p:nvPr/>
          </p:nvSpPr>
          <p:spPr>
            <a:xfrm>
              <a:off x="7205994" y="3167675"/>
              <a:ext cx="268013" cy="46251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CB86979-3896-366C-04B1-00A193A9C792}"/>
                </a:ext>
              </a:extLst>
            </p:cNvPr>
            <p:cNvCxnSpPr>
              <a:cxnSpLocks/>
            </p:cNvCxnSpPr>
            <p:nvPr/>
          </p:nvCxnSpPr>
          <p:spPr>
            <a:xfrm>
              <a:off x="5830017" y="3431952"/>
              <a:ext cx="5529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EC61A8E-1395-95DE-97EA-F650E879F7ED}"/>
                </a:ext>
              </a:extLst>
            </p:cNvPr>
            <p:cNvSpPr/>
            <p:nvPr/>
          </p:nvSpPr>
          <p:spPr>
            <a:xfrm>
              <a:off x="6464562" y="3219558"/>
              <a:ext cx="417191" cy="41719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ECB20DA-B287-B850-FF80-D855EB52E13D}"/>
                </a:ext>
              </a:extLst>
            </p:cNvPr>
            <p:cNvCxnSpPr>
              <a:cxnSpLocks/>
            </p:cNvCxnSpPr>
            <p:nvPr/>
          </p:nvCxnSpPr>
          <p:spPr>
            <a:xfrm>
              <a:off x="6980900" y="3398931"/>
              <a:ext cx="81575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7A16E6-C8E3-B7AF-2AFD-664B42080C98}"/>
                </a:ext>
              </a:extLst>
            </p:cNvPr>
            <p:cNvSpPr txBox="1"/>
            <p:nvPr/>
          </p:nvSpPr>
          <p:spPr>
            <a:xfrm>
              <a:off x="5343414" y="3244334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1DF4D96-708D-6995-F433-3ED231EFA408}"/>
                </a:ext>
              </a:extLst>
            </p:cNvPr>
            <p:cNvSpPr txBox="1"/>
            <p:nvPr/>
          </p:nvSpPr>
          <p:spPr>
            <a:xfrm>
              <a:off x="6478281" y="3237793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BACBEAE-F932-B50F-72E5-DD4CCFF9E677}"/>
                </a:ext>
              </a:extLst>
            </p:cNvPr>
            <p:cNvGrpSpPr/>
            <p:nvPr/>
          </p:nvGrpSpPr>
          <p:grpSpPr>
            <a:xfrm>
              <a:off x="5746346" y="2275644"/>
              <a:ext cx="651933" cy="360297"/>
              <a:chOff x="6400248" y="1777592"/>
              <a:chExt cx="651933" cy="360297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12E6AE3-2A49-BA8D-A5A0-48C2CB635B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00248" y="2035931"/>
                <a:ext cx="65193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8ABC3972-9F90-F82B-E014-1B4A5C1C02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8734" y="1777592"/>
                <a:ext cx="0" cy="25833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111F3E1E-22DD-3781-3914-C7A1C2DF0017}"/>
                  </a:ext>
                </a:extLst>
              </p:cNvPr>
              <p:cNvCxnSpPr/>
              <p:nvPr/>
            </p:nvCxnSpPr>
            <p:spPr>
              <a:xfrm>
                <a:off x="6481800" y="1777592"/>
                <a:ext cx="182784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Pentagon 29">
                <a:extLst>
                  <a:ext uri="{FF2B5EF4-FFF2-40B4-BE49-F238E27FC236}">
                    <a16:creationId xmlns:a16="http://schemas.microsoft.com/office/drawing/2014/main" id="{F172FA70-4E96-9F77-5493-7377C16C530C}"/>
                  </a:ext>
                </a:extLst>
              </p:cNvPr>
              <p:cNvSpPr/>
              <p:nvPr/>
            </p:nvSpPr>
            <p:spPr>
              <a:xfrm>
                <a:off x="6573750" y="1929992"/>
                <a:ext cx="389596" cy="207897"/>
              </a:xfrm>
              <a:prstGeom prst="homePlat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116B306-CE43-181F-5F62-1A1E8983BBCB}"/>
                </a:ext>
              </a:extLst>
            </p:cNvPr>
            <p:cNvGrpSpPr/>
            <p:nvPr/>
          </p:nvGrpSpPr>
          <p:grpSpPr>
            <a:xfrm>
              <a:off x="7014033" y="2294172"/>
              <a:ext cx="651933" cy="360297"/>
              <a:chOff x="6400248" y="1777592"/>
              <a:chExt cx="651933" cy="360297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78A9B06-DFE8-76A0-6412-99D1AB94A5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00248" y="2035931"/>
                <a:ext cx="65193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4E96D96-71E4-A3EA-2D50-0C8C8C9369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8734" y="1777592"/>
                <a:ext cx="0" cy="25833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162A38D3-9909-C235-BEA9-80F792FA29FB}"/>
                  </a:ext>
                </a:extLst>
              </p:cNvPr>
              <p:cNvCxnSpPr/>
              <p:nvPr/>
            </p:nvCxnSpPr>
            <p:spPr>
              <a:xfrm>
                <a:off x="6481800" y="1777592"/>
                <a:ext cx="182784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Pentagon 34">
                <a:extLst>
                  <a:ext uri="{FF2B5EF4-FFF2-40B4-BE49-F238E27FC236}">
                    <a16:creationId xmlns:a16="http://schemas.microsoft.com/office/drawing/2014/main" id="{75261F84-0E0B-0A39-9BFE-C737CDE864B1}"/>
                  </a:ext>
                </a:extLst>
              </p:cNvPr>
              <p:cNvSpPr/>
              <p:nvPr/>
            </p:nvSpPr>
            <p:spPr>
              <a:xfrm>
                <a:off x="6573750" y="1929992"/>
                <a:ext cx="389596" cy="207897"/>
              </a:xfrm>
              <a:prstGeom prst="homePlat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5B4A549-AFF3-1E86-3B5D-7CBAF141E39C}"/>
                </a:ext>
              </a:extLst>
            </p:cNvPr>
            <p:cNvSpPr txBox="1"/>
            <p:nvPr/>
          </p:nvSpPr>
          <p:spPr>
            <a:xfrm>
              <a:off x="3985148" y="3044283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AB8FC5E-DD25-2E4C-C21C-C0E9D1720047}"/>
                </a:ext>
              </a:extLst>
            </p:cNvPr>
            <p:cNvSpPr txBox="1"/>
            <p:nvPr/>
          </p:nvSpPr>
          <p:spPr>
            <a:xfrm>
              <a:off x="4409766" y="3048077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F7FB89D-67C4-BB55-7B7D-54435315554F}"/>
                </a:ext>
              </a:extLst>
            </p:cNvPr>
            <p:cNvSpPr txBox="1"/>
            <p:nvPr/>
          </p:nvSpPr>
          <p:spPr>
            <a:xfrm>
              <a:off x="4856549" y="3044283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endParaRPr 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0326B8B-4C7A-4857-AB5F-287E52F69352}"/>
                </a:ext>
              </a:extLst>
            </p:cNvPr>
            <p:cNvSpPr txBox="1"/>
            <p:nvPr/>
          </p:nvSpPr>
          <p:spPr>
            <a:xfrm>
              <a:off x="4381362" y="2144448"/>
              <a:ext cx="7409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operon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DECF54D-BE99-7AFF-6976-A39C782F2071}"/>
                </a:ext>
              </a:extLst>
            </p:cNvPr>
            <p:cNvSpPr/>
            <p:nvPr/>
          </p:nvSpPr>
          <p:spPr>
            <a:xfrm>
              <a:off x="4520417" y="2440116"/>
              <a:ext cx="211001" cy="2078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103B162-48D4-5614-E2EC-CC4F0B872BE9}"/>
                </a:ext>
              </a:extLst>
            </p:cNvPr>
            <p:cNvSpPr/>
            <p:nvPr/>
          </p:nvSpPr>
          <p:spPr>
            <a:xfrm>
              <a:off x="4334251" y="2440116"/>
              <a:ext cx="193181" cy="20789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10CAEC6-0510-1CFD-E968-21C2A51BE9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8178" y="2733380"/>
              <a:ext cx="192392" cy="37777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2A4E399-2F30-226A-173A-02F0677EF18B}"/>
                </a:ext>
              </a:extLst>
            </p:cNvPr>
            <p:cNvCxnSpPr>
              <a:cxnSpLocks/>
            </p:cNvCxnSpPr>
            <p:nvPr/>
          </p:nvCxnSpPr>
          <p:spPr>
            <a:xfrm>
              <a:off x="4834098" y="2733381"/>
              <a:ext cx="192392" cy="37777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2CA9B18-AE12-5A43-7A23-DFC515C1A0AE}"/>
                </a:ext>
              </a:extLst>
            </p:cNvPr>
            <p:cNvCxnSpPr>
              <a:cxnSpLocks/>
            </p:cNvCxnSpPr>
            <p:nvPr/>
          </p:nvCxnSpPr>
          <p:spPr>
            <a:xfrm>
              <a:off x="4579043" y="2733381"/>
              <a:ext cx="0" cy="37777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AFED1A-BAE1-20C5-98A2-2A92066FBEB3}"/>
                </a:ext>
              </a:extLst>
            </p:cNvPr>
            <p:cNvSpPr txBox="1"/>
            <p:nvPr/>
          </p:nvSpPr>
          <p:spPr>
            <a:xfrm>
              <a:off x="6787415" y="3598488"/>
              <a:ext cx="11063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efflux pump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76B92F7-DB0C-2963-AA22-5A168FD9D744}"/>
                </a:ext>
              </a:extLst>
            </p:cNvPr>
            <p:cNvCxnSpPr>
              <a:cxnSpLocks/>
            </p:cNvCxnSpPr>
            <p:nvPr/>
          </p:nvCxnSpPr>
          <p:spPr>
            <a:xfrm>
              <a:off x="6010682" y="2691965"/>
              <a:ext cx="0" cy="37777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AF0C496-B705-8C95-A7CB-C09AE6FDABA4}"/>
                </a:ext>
              </a:extLst>
            </p:cNvPr>
            <p:cNvCxnSpPr>
              <a:cxnSpLocks/>
            </p:cNvCxnSpPr>
            <p:nvPr/>
          </p:nvCxnSpPr>
          <p:spPr>
            <a:xfrm>
              <a:off x="7339999" y="2733379"/>
              <a:ext cx="0" cy="37777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22C86EA-BA59-BC8D-633C-137EC2EAA7F9}"/>
                </a:ext>
              </a:extLst>
            </p:cNvPr>
            <p:cNvGrpSpPr/>
            <p:nvPr/>
          </p:nvGrpSpPr>
          <p:grpSpPr>
            <a:xfrm>
              <a:off x="5248956" y="1727170"/>
              <a:ext cx="551754" cy="369332"/>
              <a:chOff x="5838834" y="3728172"/>
              <a:chExt cx="551754" cy="369332"/>
            </a:xfrm>
          </p:grpSpPr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745FD290-5198-F64B-FA20-BE524E342E49}"/>
                  </a:ext>
                </a:extLst>
              </p:cNvPr>
              <p:cNvSpPr/>
              <p:nvPr/>
            </p:nvSpPr>
            <p:spPr>
              <a:xfrm>
                <a:off x="5878272" y="3766823"/>
                <a:ext cx="472878" cy="306888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8EDB9F0-A726-195A-E5BE-01CA29614BE1}"/>
                  </a:ext>
                </a:extLst>
              </p:cNvPr>
              <p:cNvSpPr txBox="1"/>
              <p:nvPr/>
            </p:nvSpPr>
            <p:spPr>
              <a:xfrm>
                <a:off x="5838834" y="3728172"/>
                <a:ext cx="551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TF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51D4C44-E77A-5D56-77D5-B49CAFCD205F}"/>
                </a:ext>
              </a:extLst>
            </p:cNvPr>
            <p:cNvGrpSpPr/>
            <p:nvPr/>
          </p:nvGrpSpPr>
          <p:grpSpPr>
            <a:xfrm>
              <a:off x="6382179" y="1727170"/>
              <a:ext cx="551754" cy="369332"/>
              <a:chOff x="5839496" y="3733485"/>
              <a:chExt cx="551754" cy="369332"/>
            </a:xfrm>
          </p:grpSpPr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2F7C18C2-A9F6-3A5F-C0BB-12B993A6D794}"/>
                  </a:ext>
                </a:extLst>
              </p:cNvPr>
              <p:cNvSpPr/>
              <p:nvPr/>
            </p:nvSpPr>
            <p:spPr>
              <a:xfrm>
                <a:off x="5878272" y="3766823"/>
                <a:ext cx="472878" cy="306888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5C8A95-2F93-7F62-4929-1494EC0EE436}"/>
                  </a:ext>
                </a:extLst>
              </p:cNvPr>
              <p:cNvSpPr txBox="1"/>
              <p:nvPr/>
            </p:nvSpPr>
            <p:spPr>
              <a:xfrm>
                <a:off x="5839496" y="3733485"/>
                <a:ext cx="551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TF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408885C-5DCD-EF78-412F-46E5A9C9DAAC}"/>
                </a:ext>
              </a:extLst>
            </p:cNvPr>
            <p:cNvCxnSpPr/>
            <p:nvPr/>
          </p:nvCxnSpPr>
          <p:spPr>
            <a:xfrm flipV="1">
              <a:off x="5524833" y="2138795"/>
              <a:ext cx="0" cy="972357"/>
            </a:xfrm>
            <a:prstGeom prst="line">
              <a:avLst/>
            </a:prstGeom>
            <a:ln w="38100">
              <a:solidFill>
                <a:schemeClr val="accent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24003AB-2DAB-4F48-F11A-246459E6E52C}"/>
                </a:ext>
              </a:extLst>
            </p:cNvPr>
            <p:cNvCxnSpPr/>
            <p:nvPr/>
          </p:nvCxnSpPr>
          <p:spPr>
            <a:xfrm flipV="1">
              <a:off x="6658056" y="2138794"/>
              <a:ext cx="0" cy="972357"/>
            </a:xfrm>
            <a:prstGeom prst="line">
              <a:avLst/>
            </a:prstGeom>
            <a:ln w="38100">
              <a:solidFill>
                <a:schemeClr val="accent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2FBB9D9-75B4-285E-2D84-525998D101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65001" y="2138794"/>
              <a:ext cx="186109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A9DAD74-B36F-66EE-57D3-B081C5F6A8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31778" y="2139655"/>
              <a:ext cx="186109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2461DD5-6571-F73E-436F-5A5548F236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9043" y="1522015"/>
              <a:ext cx="2802156" cy="0"/>
            </a:xfrm>
            <a:prstGeom prst="line">
              <a:avLst/>
            </a:prstGeom>
            <a:ln w="38100">
              <a:solidFill>
                <a:schemeClr val="accent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0909F8F-16B4-0EA8-81F7-5B5FF2CAE0A5}"/>
                </a:ext>
              </a:extLst>
            </p:cNvPr>
            <p:cNvCxnSpPr>
              <a:cxnSpLocks/>
            </p:cNvCxnSpPr>
            <p:nvPr/>
          </p:nvCxnSpPr>
          <p:spPr>
            <a:xfrm>
              <a:off x="4586477" y="1505050"/>
              <a:ext cx="0" cy="652926"/>
            </a:xfrm>
            <a:prstGeom prst="line">
              <a:avLst/>
            </a:prstGeom>
            <a:ln w="38100">
              <a:solidFill>
                <a:schemeClr val="accent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332E39E-A725-0105-95F9-479CB88EB811}"/>
                </a:ext>
              </a:extLst>
            </p:cNvPr>
            <p:cNvCxnSpPr>
              <a:cxnSpLocks/>
            </p:cNvCxnSpPr>
            <p:nvPr/>
          </p:nvCxnSpPr>
          <p:spPr>
            <a:xfrm>
              <a:off x="7381199" y="1503630"/>
              <a:ext cx="0" cy="652926"/>
            </a:xfrm>
            <a:prstGeom prst="line">
              <a:avLst/>
            </a:prstGeom>
            <a:ln w="38100">
              <a:solidFill>
                <a:schemeClr val="accent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A531754-CB9B-21B5-CD1C-A6F608FBF221}"/>
                </a:ext>
              </a:extLst>
            </p:cNvPr>
            <p:cNvCxnSpPr>
              <a:cxnSpLocks/>
            </p:cNvCxnSpPr>
            <p:nvPr/>
          </p:nvCxnSpPr>
          <p:spPr>
            <a:xfrm>
              <a:off x="6065815" y="1523435"/>
              <a:ext cx="0" cy="652926"/>
            </a:xfrm>
            <a:prstGeom prst="line">
              <a:avLst/>
            </a:prstGeom>
            <a:ln w="38100">
              <a:solidFill>
                <a:schemeClr val="accent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4A5F5E4-293B-A090-056B-A58D3F780B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1418" y="1396792"/>
              <a:ext cx="2802156" cy="0"/>
            </a:xfrm>
            <a:prstGeom prst="line">
              <a:avLst/>
            </a:prstGeom>
            <a:ln w="38100">
              <a:solidFill>
                <a:schemeClr val="accent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CAD7FFA-0A57-C735-929E-D6505256CCC1}"/>
                </a:ext>
              </a:extLst>
            </p:cNvPr>
            <p:cNvCxnSpPr>
              <a:cxnSpLocks/>
            </p:cNvCxnSpPr>
            <p:nvPr/>
          </p:nvCxnSpPr>
          <p:spPr>
            <a:xfrm>
              <a:off x="7533574" y="1378407"/>
              <a:ext cx="0" cy="778149"/>
            </a:xfrm>
            <a:prstGeom prst="line">
              <a:avLst/>
            </a:prstGeom>
            <a:ln w="38100">
              <a:solidFill>
                <a:schemeClr val="accent6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F3957AD-933B-26E8-FFD0-AF19B03C178B}"/>
                </a:ext>
              </a:extLst>
            </p:cNvPr>
            <p:cNvCxnSpPr>
              <a:cxnSpLocks/>
            </p:cNvCxnSpPr>
            <p:nvPr/>
          </p:nvCxnSpPr>
          <p:spPr>
            <a:xfrm>
              <a:off x="6218190" y="1398212"/>
              <a:ext cx="0" cy="778149"/>
            </a:xfrm>
            <a:prstGeom prst="line">
              <a:avLst/>
            </a:prstGeom>
            <a:ln w="38100">
              <a:solidFill>
                <a:schemeClr val="accent6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0A5074F-5C46-B753-AD18-60F83E606B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3981" y="1378407"/>
              <a:ext cx="0" cy="315106"/>
            </a:xfrm>
            <a:prstGeom prst="line">
              <a:avLst/>
            </a:prstGeom>
            <a:ln w="38100">
              <a:solidFill>
                <a:schemeClr val="accent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D1800C5-F608-C38E-CA26-D498E5C1D8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4833" y="1522015"/>
              <a:ext cx="0" cy="201438"/>
            </a:xfrm>
            <a:prstGeom prst="line">
              <a:avLst/>
            </a:prstGeom>
            <a:ln w="38100">
              <a:solidFill>
                <a:schemeClr val="accent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91C161F-6C38-779F-D2C4-7BE8C4804B42}"/>
                </a:ext>
              </a:extLst>
            </p:cNvPr>
            <p:cNvCxnSpPr>
              <a:cxnSpLocks/>
            </p:cNvCxnSpPr>
            <p:nvPr/>
          </p:nvCxnSpPr>
          <p:spPr>
            <a:xfrm>
              <a:off x="4755451" y="1378407"/>
              <a:ext cx="0" cy="778149"/>
            </a:xfrm>
            <a:prstGeom prst="line">
              <a:avLst/>
            </a:prstGeom>
            <a:ln w="38100">
              <a:solidFill>
                <a:schemeClr val="accent6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D606006-DC24-8297-3BEB-77CD84ACC6AA}"/>
                </a:ext>
              </a:extLst>
            </p:cNvPr>
            <p:cNvSpPr txBox="1"/>
            <p:nvPr/>
          </p:nvSpPr>
          <p:spPr>
            <a:xfrm>
              <a:off x="5461578" y="1098483"/>
              <a:ext cx="13292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ligand sensing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850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ACE75A-8ACC-919B-A43A-D636D0D971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72640" y="1599851"/>
            <a:ext cx="3646718" cy="25527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BA4467-259E-2336-48E8-97C43F16A0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039279" y="1599851"/>
            <a:ext cx="3851844" cy="2567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CFBBAB-7DAF-7521-23F5-A2A362AA9AC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6000" y="1599851"/>
            <a:ext cx="3646719" cy="256789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365FEE0A-F86E-9798-7A39-5939A3A56780}"/>
              </a:ext>
            </a:extLst>
          </p:cNvPr>
          <p:cNvGrpSpPr/>
          <p:nvPr/>
        </p:nvGrpSpPr>
        <p:grpSpPr>
          <a:xfrm>
            <a:off x="2707273" y="4303910"/>
            <a:ext cx="6777452" cy="268449"/>
            <a:chOff x="407892" y="1073030"/>
            <a:chExt cx="6777452" cy="26844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81C1F8A-5C6E-FF70-FADF-2183ADFDA1B5}"/>
                </a:ext>
              </a:extLst>
            </p:cNvPr>
            <p:cNvSpPr/>
            <p:nvPr/>
          </p:nvSpPr>
          <p:spPr>
            <a:xfrm>
              <a:off x="407892" y="1073030"/>
              <a:ext cx="6777452" cy="2684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926FDB2-89D0-FE98-92DA-5EC6183C35F6}"/>
                </a:ext>
              </a:extLst>
            </p:cNvPr>
            <p:cNvSpPr txBox="1"/>
            <p:nvPr/>
          </p:nvSpPr>
          <p:spPr>
            <a:xfrm>
              <a:off x="648183" y="1100085"/>
              <a:ext cx="96089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Naïve Approach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99380D8-A298-7663-50CE-9B071AEA5769}"/>
                </a:ext>
              </a:extLst>
            </p:cNvPr>
            <p:cNvSpPr/>
            <p:nvPr/>
          </p:nvSpPr>
          <p:spPr>
            <a:xfrm>
              <a:off x="506000" y="1151596"/>
              <a:ext cx="122480" cy="122480"/>
            </a:xfrm>
            <a:prstGeom prst="ellipse">
              <a:avLst/>
            </a:prstGeom>
            <a:solidFill>
              <a:srgbClr val="96A3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45F2186-C4B7-6AE9-62BD-6B1948FA4D0F}"/>
                </a:ext>
              </a:extLst>
            </p:cNvPr>
            <p:cNvSpPr txBox="1"/>
            <p:nvPr/>
          </p:nvSpPr>
          <p:spPr>
            <a:xfrm>
              <a:off x="1875661" y="1100085"/>
              <a:ext cx="107314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Exhaustive Search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52BC268-3C57-6056-1FC7-F3985FB33B0E}"/>
                </a:ext>
              </a:extLst>
            </p:cNvPr>
            <p:cNvSpPr/>
            <p:nvPr/>
          </p:nvSpPr>
          <p:spPr>
            <a:xfrm>
              <a:off x="1733479" y="1151596"/>
              <a:ext cx="122480" cy="122480"/>
            </a:xfrm>
            <a:prstGeom prst="ellipse">
              <a:avLst/>
            </a:prstGeom>
            <a:solidFill>
              <a:srgbClr val="DB96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3EDAC4-B685-FAED-EA85-D78F36985925}"/>
                </a:ext>
              </a:extLst>
            </p:cNvPr>
            <p:cNvSpPr txBox="1"/>
            <p:nvPr/>
          </p:nvSpPr>
          <p:spPr>
            <a:xfrm>
              <a:off x="3110688" y="1100085"/>
              <a:ext cx="15045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Gradient-Based Optimization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0C56356-D602-32F9-92C0-4F02A3028AB7}"/>
                </a:ext>
              </a:extLst>
            </p:cNvPr>
            <p:cNvSpPr/>
            <p:nvPr/>
          </p:nvSpPr>
          <p:spPr>
            <a:xfrm>
              <a:off x="2968506" y="1151596"/>
              <a:ext cx="122480" cy="122480"/>
            </a:xfrm>
            <a:prstGeom prst="ellipse">
              <a:avLst/>
            </a:prstGeom>
            <a:solidFill>
              <a:srgbClr val="A3C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F5E827F-8DBE-D31A-31A3-8BA4CBAFB1BE}"/>
                </a:ext>
              </a:extLst>
            </p:cNvPr>
            <p:cNvSpPr txBox="1"/>
            <p:nvPr/>
          </p:nvSpPr>
          <p:spPr>
            <a:xfrm>
              <a:off x="4736619" y="1100085"/>
              <a:ext cx="10798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Global Optimization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24FB355-8735-B93C-755E-E82D26436744}"/>
                </a:ext>
              </a:extLst>
            </p:cNvPr>
            <p:cNvSpPr/>
            <p:nvPr/>
          </p:nvSpPr>
          <p:spPr>
            <a:xfrm>
              <a:off x="4594436" y="1151596"/>
              <a:ext cx="122480" cy="122480"/>
            </a:xfrm>
            <a:prstGeom prst="ellipse">
              <a:avLst/>
            </a:prstGeom>
            <a:solidFill>
              <a:srgbClr val="E5C9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B1ED830-0DF9-3783-64AE-0B22A227706B}"/>
                </a:ext>
              </a:extLst>
            </p:cNvPr>
            <p:cNvSpPr txBox="1"/>
            <p:nvPr/>
          </p:nvSpPr>
          <p:spPr>
            <a:xfrm>
              <a:off x="5978336" y="1100085"/>
              <a:ext cx="120700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Bayesian Optimization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ECB795C-FF05-F6EC-ACE7-2C5118C43E94}"/>
                </a:ext>
              </a:extLst>
            </p:cNvPr>
            <p:cNvSpPr/>
            <p:nvPr/>
          </p:nvSpPr>
          <p:spPr>
            <a:xfrm>
              <a:off x="5836154" y="1151596"/>
              <a:ext cx="122480" cy="122480"/>
            </a:xfrm>
            <a:prstGeom prst="ellipse">
              <a:avLst/>
            </a:prstGeom>
            <a:solidFill>
              <a:srgbClr val="E996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80D1A80-79E9-5812-743D-9995E15E5937}"/>
              </a:ext>
            </a:extLst>
          </p:cNvPr>
          <p:cNvSpPr txBox="1"/>
          <p:nvPr/>
        </p:nvSpPr>
        <p:spPr>
          <a:xfrm>
            <a:off x="8473736" y="1599851"/>
            <a:ext cx="407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B58E70-36CA-69C5-CDE6-2AEFB61305E5}"/>
              </a:ext>
            </a:extLst>
          </p:cNvPr>
          <p:cNvSpPr txBox="1"/>
          <p:nvPr/>
        </p:nvSpPr>
        <p:spPr>
          <a:xfrm>
            <a:off x="818102" y="1599851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9C96C3-FBE3-049A-036B-8E771ECEC4C3}"/>
              </a:ext>
            </a:extLst>
          </p:cNvPr>
          <p:cNvSpPr txBox="1"/>
          <p:nvPr/>
        </p:nvSpPr>
        <p:spPr>
          <a:xfrm>
            <a:off x="4711613" y="1599851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48149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C6FBD15-C70E-3D0A-54D3-0D4E77F43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77" y="152948"/>
            <a:ext cx="4775200" cy="3124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B44296-7635-728C-6323-270063CD75FA}"/>
              </a:ext>
            </a:extLst>
          </p:cNvPr>
          <p:cNvSpPr/>
          <p:nvPr/>
        </p:nvSpPr>
        <p:spPr>
          <a:xfrm>
            <a:off x="5196984" y="1447522"/>
            <a:ext cx="2466109" cy="59574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Solve ODE and compute objective function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05DD10-8CE4-DE1D-91FF-629553EA0C41}"/>
              </a:ext>
            </a:extLst>
          </p:cNvPr>
          <p:cNvSpPr/>
          <p:nvPr/>
        </p:nvSpPr>
        <p:spPr>
          <a:xfrm>
            <a:off x="5196984" y="2556375"/>
            <a:ext cx="2466109" cy="59574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 landscape with nonparametric 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5A6E1F-68E5-794B-A728-26EF9A28CBC1}"/>
              </a:ext>
            </a:extLst>
          </p:cNvPr>
          <p:cNvSpPr/>
          <p:nvPr/>
        </p:nvSpPr>
        <p:spPr>
          <a:xfrm>
            <a:off x="5196984" y="3612196"/>
            <a:ext cx="2466109" cy="99752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Determine next sample balancing exploration and exploitation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37B917-5B12-7E2D-E437-561E1FFC116D}"/>
              </a:ext>
            </a:extLst>
          </p:cNvPr>
          <p:cNvSpPr/>
          <p:nvPr/>
        </p:nvSpPr>
        <p:spPr>
          <a:xfrm>
            <a:off x="5196984" y="382846"/>
            <a:ext cx="2466109" cy="59574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parameter space</a:t>
            </a: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F13D2297-C006-9CFB-9467-23CCBA5502D8}"/>
              </a:ext>
            </a:extLst>
          </p:cNvPr>
          <p:cNvSpPr/>
          <p:nvPr/>
        </p:nvSpPr>
        <p:spPr>
          <a:xfrm rot="10800000">
            <a:off x="6326129" y="1093491"/>
            <a:ext cx="207818" cy="207815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79559EC9-A155-55F6-4A92-79DA1FEDA9AE}"/>
              </a:ext>
            </a:extLst>
          </p:cNvPr>
          <p:cNvSpPr/>
          <p:nvPr/>
        </p:nvSpPr>
        <p:spPr>
          <a:xfrm rot="10800000">
            <a:off x="6326129" y="2215388"/>
            <a:ext cx="207818" cy="207815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202272C6-74B9-8A53-EEDF-8FB663210DDD}"/>
              </a:ext>
            </a:extLst>
          </p:cNvPr>
          <p:cNvSpPr/>
          <p:nvPr/>
        </p:nvSpPr>
        <p:spPr>
          <a:xfrm rot="10800000">
            <a:off x="6326129" y="3297677"/>
            <a:ext cx="207818" cy="207815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U-Turn Arrow 17">
            <a:extLst>
              <a:ext uri="{FF2B5EF4-FFF2-40B4-BE49-F238E27FC236}">
                <a16:creationId xmlns:a16="http://schemas.microsoft.com/office/drawing/2014/main" id="{60258874-8907-F3E6-ED46-471D0427DDAF}"/>
              </a:ext>
            </a:extLst>
          </p:cNvPr>
          <p:cNvSpPr/>
          <p:nvPr/>
        </p:nvSpPr>
        <p:spPr>
          <a:xfrm rot="16200000" flipV="1">
            <a:off x="5974989" y="2371422"/>
            <a:ext cx="3805682" cy="261713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008D75-E6E1-5353-5DC7-753A3BC00661}"/>
              </a:ext>
            </a:extLst>
          </p:cNvPr>
          <p:cNvSpPr txBox="1"/>
          <p:nvPr/>
        </p:nvSpPr>
        <p:spPr>
          <a:xfrm>
            <a:off x="4682788" y="58391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9FD07D-770F-CC09-BADE-C7FD8790F09C}"/>
              </a:ext>
            </a:extLst>
          </p:cNvPr>
          <p:cNvSpPr txBox="1"/>
          <p:nvPr/>
        </p:nvSpPr>
        <p:spPr>
          <a:xfrm>
            <a:off x="139635" y="56226"/>
            <a:ext cx="407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3E84611-C4D2-4603-028B-576B58865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79757"/>
            <a:ext cx="5039806" cy="1259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92AFF2-7E69-1C7F-4F27-5B82EA441AFB}"/>
              </a:ext>
            </a:extLst>
          </p:cNvPr>
          <p:cNvSpPr txBox="1"/>
          <p:nvPr/>
        </p:nvSpPr>
        <p:spPr>
          <a:xfrm>
            <a:off x="134481" y="3058247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2497837-AE65-B94D-8554-788185F35599}"/>
              </a:ext>
            </a:extLst>
          </p:cNvPr>
          <p:cNvGrpSpPr/>
          <p:nvPr/>
        </p:nvGrpSpPr>
        <p:grpSpPr>
          <a:xfrm>
            <a:off x="8228693" y="406603"/>
            <a:ext cx="2013605" cy="554823"/>
            <a:chOff x="693769" y="1813913"/>
            <a:chExt cx="2013605" cy="554823"/>
          </a:xfrm>
        </p:grpSpPr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5361BD5B-FC59-9AA8-4E8D-751FF5DA4826}"/>
                </a:ext>
              </a:extLst>
            </p:cNvPr>
            <p:cNvSpPr/>
            <p:nvPr/>
          </p:nvSpPr>
          <p:spPr>
            <a:xfrm>
              <a:off x="693769" y="1813913"/>
              <a:ext cx="2013605" cy="554823"/>
            </a:xfrm>
            <a:prstGeom prst="parallelogram">
              <a:avLst>
                <a:gd name="adj" fmla="val 14126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AA5FA1D-C5AB-5F18-D397-89A2EC2B450D}"/>
                </a:ext>
              </a:extLst>
            </p:cNvPr>
            <p:cNvSpPr/>
            <p:nvPr/>
          </p:nvSpPr>
          <p:spPr>
            <a:xfrm>
              <a:off x="1640186" y="2142569"/>
              <a:ext cx="226373" cy="76805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C274375-5196-58A4-08ED-32A1EBB6FAE1}"/>
              </a:ext>
            </a:extLst>
          </p:cNvPr>
          <p:cNvGrpSpPr/>
          <p:nvPr/>
        </p:nvGrpSpPr>
        <p:grpSpPr>
          <a:xfrm>
            <a:off x="8228693" y="1140720"/>
            <a:ext cx="2013605" cy="844944"/>
            <a:chOff x="2388926" y="1540115"/>
            <a:chExt cx="2013605" cy="844944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081EB6E9-3864-02F9-B940-96B0E83D6D13}"/>
                </a:ext>
              </a:extLst>
            </p:cNvPr>
            <p:cNvSpPr/>
            <p:nvPr/>
          </p:nvSpPr>
          <p:spPr>
            <a:xfrm>
              <a:off x="2388926" y="1830236"/>
              <a:ext cx="2013605" cy="554823"/>
            </a:xfrm>
            <a:prstGeom prst="parallelogram">
              <a:avLst>
                <a:gd name="adj" fmla="val 14126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EC70EA-568B-E4ED-63CB-CAD9C546A08C}"/>
                </a:ext>
              </a:extLst>
            </p:cNvPr>
            <p:cNvSpPr/>
            <p:nvPr/>
          </p:nvSpPr>
          <p:spPr>
            <a:xfrm>
              <a:off x="3335343" y="2158892"/>
              <a:ext cx="226373" cy="76805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AB9E6C-9B85-4522-0B6D-CF04DB5B9244}"/>
                </a:ext>
              </a:extLst>
            </p:cNvPr>
            <p:cNvCxnSpPr/>
            <p:nvPr/>
          </p:nvCxnSpPr>
          <p:spPr>
            <a:xfrm flipV="1">
              <a:off x="3455963" y="1643075"/>
              <a:ext cx="0" cy="543951"/>
            </a:xfrm>
            <a:prstGeom prst="line">
              <a:avLst/>
            </a:prstGeom>
            <a:ln w="38100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95FBF37-E6FC-CFA1-9D22-4F264133984B}"/>
                </a:ext>
              </a:extLst>
            </p:cNvPr>
            <p:cNvSpPr/>
            <p:nvPr/>
          </p:nvSpPr>
          <p:spPr>
            <a:xfrm>
              <a:off x="3399369" y="1540115"/>
              <a:ext cx="113186" cy="10857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CB173A9-ECD3-FF14-9C82-89013F344D0D}"/>
              </a:ext>
            </a:extLst>
          </p:cNvPr>
          <p:cNvGrpSpPr/>
          <p:nvPr/>
        </p:nvGrpSpPr>
        <p:grpSpPr>
          <a:xfrm>
            <a:off x="8123991" y="2315876"/>
            <a:ext cx="2101951" cy="877326"/>
            <a:chOff x="4179074" y="1510888"/>
            <a:chExt cx="2101951" cy="877326"/>
          </a:xfrm>
        </p:grpSpPr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39D95E8A-6E0C-0B90-F95E-B09D2BB54FCC}"/>
                </a:ext>
              </a:extLst>
            </p:cNvPr>
            <p:cNvSpPr/>
            <p:nvPr/>
          </p:nvSpPr>
          <p:spPr>
            <a:xfrm>
              <a:off x="4261144" y="1816642"/>
              <a:ext cx="2013605" cy="554823"/>
            </a:xfrm>
            <a:prstGeom prst="parallelogram">
              <a:avLst>
                <a:gd name="adj" fmla="val 14126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050F7C5-8F22-A27B-1CBB-06939F612E7F}"/>
                </a:ext>
              </a:extLst>
            </p:cNvPr>
            <p:cNvSpPr/>
            <p:nvPr/>
          </p:nvSpPr>
          <p:spPr>
            <a:xfrm>
              <a:off x="4179074" y="1517036"/>
              <a:ext cx="2061373" cy="871178"/>
            </a:xfrm>
            <a:custGeom>
              <a:avLst/>
              <a:gdLst>
                <a:gd name="connsiteX0" fmla="*/ 10757 w 2061373"/>
                <a:gd name="connsiteY0" fmla="*/ 866910 h 871178"/>
                <a:gd name="connsiteX1" fmla="*/ 1258093 w 2061373"/>
                <a:gd name="connsiteY1" fmla="*/ 18159 h 871178"/>
                <a:gd name="connsiteX2" fmla="*/ 2022437 w 2061373"/>
                <a:gd name="connsiteY2" fmla="*/ 332338 h 871178"/>
                <a:gd name="connsiteX3" fmla="*/ 10757 w 2061373"/>
                <a:gd name="connsiteY3" fmla="*/ 866910 h 87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61373" h="871178">
                  <a:moveTo>
                    <a:pt x="10757" y="866910"/>
                  </a:moveTo>
                  <a:cubicBezTo>
                    <a:pt x="-116634" y="814547"/>
                    <a:pt x="922813" y="107254"/>
                    <a:pt x="1258093" y="18159"/>
                  </a:cubicBezTo>
                  <a:cubicBezTo>
                    <a:pt x="1593373" y="-70936"/>
                    <a:pt x="2224074" y="189316"/>
                    <a:pt x="2022437" y="332338"/>
                  </a:cubicBezTo>
                  <a:cubicBezTo>
                    <a:pt x="1820800" y="475359"/>
                    <a:pt x="138148" y="919273"/>
                    <a:pt x="10757" y="86691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44000">
                  <a:schemeClr val="accent1">
                    <a:lumMod val="95000"/>
                    <a:lumOff val="5000"/>
                    <a:alpha val="11000"/>
                  </a:schemeClr>
                </a:gs>
                <a:gs pos="100000">
                  <a:schemeClr val="accent5">
                    <a:lumMod val="91000"/>
                  </a:schemeClr>
                </a:gs>
              </a:gsLst>
              <a:lin ang="15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C9F3BF-D26F-0E93-869D-45A3FD0F14FD}"/>
                </a:ext>
              </a:extLst>
            </p:cNvPr>
            <p:cNvSpPr/>
            <p:nvPr/>
          </p:nvSpPr>
          <p:spPr>
            <a:xfrm>
              <a:off x="5207561" y="2145298"/>
              <a:ext cx="226373" cy="76805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CEE526D-331F-BDBF-C955-C83C9AB70072}"/>
                </a:ext>
              </a:extLst>
            </p:cNvPr>
            <p:cNvCxnSpPr/>
            <p:nvPr/>
          </p:nvCxnSpPr>
          <p:spPr>
            <a:xfrm flipV="1">
              <a:off x="5328181" y="1629481"/>
              <a:ext cx="0" cy="543951"/>
            </a:xfrm>
            <a:prstGeom prst="line">
              <a:avLst/>
            </a:prstGeom>
            <a:ln w="38100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502F620-ADB5-9B51-0F9A-B205C5D02C27}"/>
                </a:ext>
              </a:extLst>
            </p:cNvPr>
            <p:cNvSpPr/>
            <p:nvPr/>
          </p:nvSpPr>
          <p:spPr>
            <a:xfrm>
              <a:off x="4217128" y="1510888"/>
              <a:ext cx="2063897" cy="837610"/>
            </a:xfrm>
            <a:custGeom>
              <a:avLst/>
              <a:gdLst>
                <a:gd name="connsiteX0" fmla="*/ 0 w 1997612"/>
                <a:gd name="connsiteY0" fmla="*/ 803857 h 803857"/>
                <a:gd name="connsiteX1" fmla="*/ 1087902 w 1997612"/>
                <a:gd name="connsiteY1" fmla="*/ 25445 h 803857"/>
                <a:gd name="connsiteX2" fmla="*/ 1997612 w 1997612"/>
                <a:gd name="connsiteY2" fmla="*/ 264596 h 803857"/>
                <a:gd name="connsiteX0" fmla="*/ 0 w 1997612"/>
                <a:gd name="connsiteY0" fmla="*/ 815515 h 815515"/>
                <a:gd name="connsiteX1" fmla="*/ 1269330 w 1997612"/>
                <a:gd name="connsiteY1" fmla="*/ 24213 h 815515"/>
                <a:gd name="connsiteX2" fmla="*/ 1997612 w 1997612"/>
                <a:gd name="connsiteY2" fmla="*/ 276254 h 815515"/>
                <a:gd name="connsiteX0" fmla="*/ 0 w 1997612"/>
                <a:gd name="connsiteY0" fmla="*/ 791302 h 791302"/>
                <a:gd name="connsiteX1" fmla="*/ 1269330 w 1997612"/>
                <a:gd name="connsiteY1" fmla="*/ 0 h 791302"/>
                <a:gd name="connsiteX2" fmla="*/ 1997612 w 1997612"/>
                <a:gd name="connsiteY2" fmla="*/ 252041 h 791302"/>
                <a:gd name="connsiteX0" fmla="*/ 0 w 2047505"/>
                <a:gd name="connsiteY0" fmla="*/ 791302 h 791302"/>
                <a:gd name="connsiteX1" fmla="*/ 1269330 w 2047505"/>
                <a:gd name="connsiteY1" fmla="*/ 0 h 791302"/>
                <a:gd name="connsiteX2" fmla="*/ 2047505 w 2047505"/>
                <a:gd name="connsiteY2" fmla="*/ 286413 h 791302"/>
                <a:gd name="connsiteX0" fmla="*/ 0 w 2047505"/>
                <a:gd name="connsiteY0" fmla="*/ 791302 h 791302"/>
                <a:gd name="connsiteX1" fmla="*/ 1269330 w 2047505"/>
                <a:gd name="connsiteY1" fmla="*/ 0 h 791302"/>
                <a:gd name="connsiteX2" fmla="*/ 2047505 w 2047505"/>
                <a:gd name="connsiteY2" fmla="*/ 286413 h 791302"/>
                <a:gd name="connsiteX0" fmla="*/ 0 w 2047505"/>
                <a:gd name="connsiteY0" fmla="*/ 791302 h 791302"/>
                <a:gd name="connsiteX1" fmla="*/ 1269330 w 2047505"/>
                <a:gd name="connsiteY1" fmla="*/ 0 h 791302"/>
                <a:gd name="connsiteX2" fmla="*/ 2047505 w 2047505"/>
                <a:gd name="connsiteY2" fmla="*/ 286413 h 791302"/>
                <a:gd name="connsiteX0" fmla="*/ 0 w 2047505"/>
                <a:gd name="connsiteY0" fmla="*/ 804192 h 804192"/>
                <a:gd name="connsiteX1" fmla="*/ 1210366 w 2047505"/>
                <a:gd name="connsiteY1" fmla="*/ 0 h 804192"/>
                <a:gd name="connsiteX2" fmla="*/ 2047505 w 2047505"/>
                <a:gd name="connsiteY2" fmla="*/ 299303 h 804192"/>
                <a:gd name="connsiteX0" fmla="*/ 0 w 2047505"/>
                <a:gd name="connsiteY0" fmla="*/ 787006 h 787006"/>
                <a:gd name="connsiteX1" fmla="*/ 1260259 w 2047505"/>
                <a:gd name="connsiteY1" fmla="*/ 0 h 787006"/>
                <a:gd name="connsiteX2" fmla="*/ 2047505 w 2047505"/>
                <a:gd name="connsiteY2" fmla="*/ 282117 h 787006"/>
                <a:gd name="connsiteX0" fmla="*/ 0 w 2047505"/>
                <a:gd name="connsiteY0" fmla="*/ 795912 h 795912"/>
                <a:gd name="connsiteX1" fmla="*/ 1260259 w 2047505"/>
                <a:gd name="connsiteY1" fmla="*/ 8906 h 795912"/>
                <a:gd name="connsiteX2" fmla="*/ 2047505 w 2047505"/>
                <a:gd name="connsiteY2" fmla="*/ 291023 h 795912"/>
                <a:gd name="connsiteX0" fmla="*/ 0 w 2047505"/>
                <a:gd name="connsiteY0" fmla="*/ 787155 h 787155"/>
                <a:gd name="connsiteX1" fmla="*/ 1260259 w 2047505"/>
                <a:gd name="connsiteY1" fmla="*/ 149 h 787155"/>
                <a:gd name="connsiteX2" fmla="*/ 2047505 w 2047505"/>
                <a:gd name="connsiteY2" fmla="*/ 282266 h 787155"/>
                <a:gd name="connsiteX0" fmla="*/ 0 w 2047505"/>
                <a:gd name="connsiteY0" fmla="*/ 787155 h 787155"/>
                <a:gd name="connsiteX1" fmla="*/ 1260259 w 2047505"/>
                <a:gd name="connsiteY1" fmla="*/ 149 h 787155"/>
                <a:gd name="connsiteX2" fmla="*/ 2047505 w 2047505"/>
                <a:gd name="connsiteY2" fmla="*/ 282266 h 787155"/>
                <a:gd name="connsiteX0" fmla="*/ 0 w 2047505"/>
                <a:gd name="connsiteY0" fmla="*/ 787155 h 787155"/>
                <a:gd name="connsiteX1" fmla="*/ 1260259 w 2047505"/>
                <a:gd name="connsiteY1" fmla="*/ 149 h 787155"/>
                <a:gd name="connsiteX2" fmla="*/ 2047505 w 2047505"/>
                <a:gd name="connsiteY2" fmla="*/ 282266 h 787155"/>
                <a:gd name="connsiteX0" fmla="*/ 0 w 2047505"/>
                <a:gd name="connsiteY0" fmla="*/ 787155 h 787155"/>
                <a:gd name="connsiteX1" fmla="*/ 1260259 w 2047505"/>
                <a:gd name="connsiteY1" fmla="*/ 149 h 787155"/>
                <a:gd name="connsiteX2" fmla="*/ 2047505 w 2047505"/>
                <a:gd name="connsiteY2" fmla="*/ 282266 h 787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7505" h="787155">
                  <a:moveTo>
                    <a:pt x="0" y="787155"/>
                  </a:moveTo>
                  <a:cubicBezTo>
                    <a:pt x="377483" y="442887"/>
                    <a:pt x="936395" y="59949"/>
                    <a:pt x="1260259" y="149"/>
                  </a:cubicBezTo>
                  <a:cubicBezTo>
                    <a:pt x="1588658" y="-3797"/>
                    <a:pt x="1840759" y="70490"/>
                    <a:pt x="2047505" y="282266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988F65E-765C-3D69-B200-058FBE26ADE5}"/>
                </a:ext>
              </a:extLst>
            </p:cNvPr>
            <p:cNvSpPr/>
            <p:nvPr/>
          </p:nvSpPr>
          <p:spPr>
            <a:xfrm>
              <a:off x="5271587" y="1526521"/>
              <a:ext cx="113186" cy="10857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876B67-9633-2EF4-3360-8161281B37A6}"/>
              </a:ext>
            </a:extLst>
          </p:cNvPr>
          <p:cNvGrpSpPr/>
          <p:nvPr/>
        </p:nvGrpSpPr>
        <p:grpSpPr>
          <a:xfrm>
            <a:off x="8143017" y="3527795"/>
            <a:ext cx="2101951" cy="877326"/>
            <a:chOff x="7195417" y="1435462"/>
            <a:chExt cx="2101951" cy="877326"/>
          </a:xfrm>
        </p:grpSpPr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00EBAB13-3CCC-46B0-B965-951CFA200F98}"/>
                </a:ext>
              </a:extLst>
            </p:cNvPr>
            <p:cNvSpPr/>
            <p:nvPr/>
          </p:nvSpPr>
          <p:spPr>
            <a:xfrm>
              <a:off x="7277487" y="1741216"/>
              <a:ext cx="2013605" cy="554823"/>
            </a:xfrm>
            <a:prstGeom prst="parallelogram">
              <a:avLst>
                <a:gd name="adj" fmla="val 14126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0674392-AE54-5E5C-1F10-B00C4CB13E8B}"/>
                </a:ext>
              </a:extLst>
            </p:cNvPr>
            <p:cNvSpPr/>
            <p:nvPr/>
          </p:nvSpPr>
          <p:spPr>
            <a:xfrm>
              <a:off x="7195417" y="1441610"/>
              <a:ext cx="2061373" cy="871178"/>
            </a:xfrm>
            <a:custGeom>
              <a:avLst/>
              <a:gdLst>
                <a:gd name="connsiteX0" fmla="*/ 10757 w 2061373"/>
                <a:gd name="connsiteY0" fmla="*/ 866910 h 871178"/>
                <a:gd name="connsiteX1" fmla="*/ 1258093 w 2061373"/>
                <a:gd name="connsiteY1" fmla="*/ 18159 h 871178"/>
                <a:gd name="connsiteX2" fmla="*/ 2022437 w 2061373"/>
                <a:gd name="connsiteY2" fmla="*/ 332338 h 871178"/>
                <a:gd name="connsiteX3" fmla="*/ 10757 w 2061373"/>
                <a:gd name="connsiteY3" fmla="*/ 866910 h 87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61373" h="871178">
                  <a:moveTo>
                    <a:pt x="10757" y="866910"/>
                  </a:moveTo>
                  <a:cubicBezTo>
                    <a:pt x="-116634" y="814547"/>
                    <a:pt x="922813" y="107254"/>
                    <a:pt x="1258093" y="18159"/>
                  </a:cubicBezTo>
                  <a:cubicBezTo>
                    <a:pt x="1593373" y="-70936"/>
                    <a:pt x="2224074" y="189316"/>
                    <a:pt x="2022437" y="332338"/>
                  </a:cubicBezTo>
                  <a:cubicBezTo>
                    <a:pt x="1820800" y="475359"/>
                    <a:pt x="138148" y="919273"/>
                    <a:pt x="10757" y="86691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44000">
                  <a:schemeClr val="accent1">
                    <a:lumMod val="95000"/>
                    <a:lumOff val="5000"/>
                    <a:alpha val="11000"/>
                  </a:schemeClr>
                </a:gs>
                <a:gs pos="100000">
                  <a:schemeClr val="accent5">
                    <a:lumMod val="91000"/>
                  </a:schemeClr>
                </a:gs>
              </a:gsLst>
              <a:lin ang="15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53A733B-38ED-CC78-AB59-4A07A1CA1114}"/>
                </a:ext>
              </a:extLst>
            </p:cNvPr>
            <p:cNvSpPr/>
            <p:nvPr/>
          </p:nvSpPr>
          <p:spPr>
            <a:xfrm>
              <a:off x="8674586" y="1838796"/>
              <a:ext cx="226373" cy="768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3AFE15E-3937-6707-62CC-27F8E4763E13}"/>
                </a:ext>
              </a:extLst>
            </p:cNvPr>
            <p:cNvSpPr/>
            <p:nvPr/>
          </p:nvSpPr>
          <p:spPr>
            <a:xfrm>
              <a:off x="7233471" y="1435462"/>
              <a:ext cx="2063897" cy="837610"/>
            </a:xfrm>
            <a:custGeom>
              <a:avLst/>
              <a:gdLst>
                <a:gd name="connsiteX0" fmla="*/ 0 w 1997612"/>
                <a:gd name="connsiteY0" fmla="*/ 803857 h 803857"/>
                <a:gd name="connsiteX1" fmla="*/ 1087902 w 1997612"/>
                <a:gd name="connsiteY1" fmla="*/ 25445 h 803857"/>
                <a:gd name="connsiteX2" fmla="*/ 1997612 w 1997612"/>
                <a:gd name="connsiteY2" fmla="*/ 264596 h 803857"/>
                <a:gd name="connsiteX0" fmla="*/ 0 w 1997612"/>
                <a:gd name="connsiteY0" fmla="*/ 815515 h 815515"/>
                <a:gd name="connsiteX1" fmla="*/ 1269330 w 1997612"/>
                <a:gd name="connsiteY1" fmla="*/ 24213 h 815515"/>
                <a:gd name="connsiteX2" fmla="*/ 1997612 w 1997612"/>
                <a:gd name="connsiteY2" fmla="*/ 276254 h 815515"/>
                <a:gd name="connsiteX0" fmla="*/ 0 w 1997612"/>
                <a:gd name="connsiteY0" fmla="*/ 791302 h 791302"/>
                <a:gd name="connsiteX1" fmla="*/ 1269330 w 1997612"/>
                <a:gd name="connsiteY1" fmla="*/ 0 h 791302"/>
                <a:gd name="connsiteX2" fmla="*/ 1997612 w 1997612"/>
                <a:gd name="connsiteY2" fmla="*/ 252041 h 791302"/>
                <a:gd name="connsiteX0" fmla="*/ 0 w 2047505"/>
                <a:gd name="connsiteY0" fmla="*/ 791302 h 791302"/>
                <a:gd name="connsiteX1" fmla="*/ 1269330 w 2047505"/>
                <a:gd name="connsiteY1" fmla="*/ 0 h 791302"/>
                <a:gd name="connsiteX2" fmla="*/ 2047505 w 2047505"/>
                <a:gd name="connsiteY2" fmla="*/ 286413 h 791302"/>
                <a:gd name="connsiteX0" fmla="*/ 0 w 2047505"/>
                <a:gd name="connsiteY0" fmla="*/ 791302 h 791302"/>
                <a:gd name="connsiteX1" fmla="*/ 1269330 w 2047505"/>
                <a:gd name="connsiteY1" fmla="*/ 0 h 791302"/>
                <a:gd name="connsiteX2" fmla="*/ 2047505 w 2047505"/>
                <a:gd name="connsiteY2" fmla="*/ 286413 h 791302"/>
                <a:gd name="connsiteX0" fmla="*/ 0 w 2047505"/>
                <a:gd name="connsiteY0" fmla="*/ 791302 h 791302"/>
                <a:gd name="connsiteX1" fmla="*/ 1269330 w 2047505"/>
                <a:gd name="connsiteY1" fmla="*/ 0 h 791302"/>
                <a:gd name="connsiteX2" fmla="*/ 2047505 w 2047505"/>
                <a:gd name="connsiteY2" fmla="*/ 286413 h 791302"/>
                <a:gd name="connsiteX0" fmla="*/ 0 w 2047505"/>
                <a:gd name="connsiteY0" fmla="*/ 804192 h 804192"/>
                <a:gd name="connsiteX1" fmla="*/ 1210366 w 2047505"/>
                <a:gd name="connsiteY1" fmla="*/ 0 h 804192"/>
                <a:gd name="connsiteX2" fmla="*/ 2047505 w 2047505"/>
                <a:gd name="connsiteY2" fmla="*/ 299303 h 804192"/>
                <a:gd name="connsiteX0" fmla="*/ 0 w 2047505"/>
                <a:gd name="connsiteY0" fmla="*/ 787006 h 787006"/>
                <a:gd name="connsiteX1" fmla="*/ 1260259 w 2047505"/>
                <a:gd name="connsiteY1" fmla="*/ 0 h 787006"/>
                <a:gd name="connsiteX2" fmla="*/ 2047505 w 2047505"/>
                <a:gd name="connsiteY2" fmla="*/ 282117 h 787006"/>
                <a:gd name="connsiteX0" fmla="*/ 0 w 2047505"/>
                <a:gd name="connsiteY0" fmla="*/ 795912 h 795912"/>
                <a:gd name="connsiteX1" fmla="*/ 1260259 w 2047505"/>
                <a:gd name="connsiteY1" fmla="*/ 8906 h 795912"/>
                <a:gd name="connsiteX2" fmla="*/ 2047505 w 2047505"/>
                <a:gd name="connsiteY2" fmla="*/ 291023 h 795912"/>
                <a:gd name="connsiteX0" fmla="*/ 0 w 2047505"/>
                <a:gd name="connsiteY0" fmla="*/ 787155 h 787155"/>
                <a:gd name="connsiteX1" fmla="*/ 1260259 w 2047505"/>
                <a:gd name="connsiteY1" fmla="*/ 149 h 787155"/>
                <a:gd name="connsiteX2" fmla="*/ 2047505 w 2047505"/>
                <a:gd name="connsiteY2" fmla="*/ 282266 h 787155"/>
                <a:gd name="connsiteX0" fmla="*/ 0 w 2047505"/>
                <a:gd name="connsiteY0" fmla="*/ 787155 h 787155"/>
                <a:gd name="connsiteX1" fmla="*/ 1260259 w 2047505"/>
                <a:gd name="connsiteY1" fmla="*/ 149 h 787155"/>
                <a:gd name="connsiteX2" fmla="*/ 2047505 w 2047505"/>
                <a:gd name="connsiteY2" fmla="*/ 282266 h 787155"/>
                <a:gd name="connsiteX0" fmla="*/ 0 w 2047505"/>
                <a:gd name="connsiteY0" fmla="*/ 787155 h 787155"/>
                <a:gd name="connsiteX1" fmla="*/ 1260259 w 2047505"/>
                <a:gd name="connsiteY1" fmla="*/ 149 h 787155"/>
                <a:gd name="connsiteX2" fmla="*/ 2047505 w 2047505"/>
                <a:gd name="connsiteY2" fmla="*/ 282266 h 787155"/>
                <a:gd name="connsiteX0" fmla="*/ 0 w 2047505"/>
                <a:gd name="connsiteY0" fmla="*/ 787155 h 787155"/>
                <a:gd name="connsiteX1" fmla="*/ 1260259 w 2047505"/>
                <a:gd name="connsiteY1" fmla="*/ 149 h 787155"/>
                <a:gd name="connsiteX2" fmla="*/ 2047505 w 2047505"/>
                <a:gd name="connsiteY2" fmla="*/ 282266 h 787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7505" h="787155">
                  <a:moveTo>
                    <a:pt x="0" y="787155"/>
                  </a:moveTo>
                  <a:cubicBezTo>
                    <a:pt x="377483" y="442887"/>
                    <a:pt x="936395" y="59949"/>
                    <a:pt x="1260259" y="149"/>
                  </a:cubicBezTo>
                  <a:cubicBezTo>
                    <a:pt x="1588658" y="-3797"/>
                    <a:pt x="1840759" y="70490"/>
                    <a:pt x="2047505" y="282266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067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, box and whisker chart&#10;&#10;Description automatically generated">
            <a:extLst>
              <a:ext uri="{FF2B5EF4-FFF2-40B4-BE49-F238E27FC236}">
                <a16:creationId xmlns:a16="http://schemas.microsoft.com/office/drawing/2014/main" id="{CBBA1B83-524C-0B36-41A1-5F998CE65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29" y="1201758"/>
            <a:ext cx="6264308" cy="2157513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58ACC1D7-B862-EE76-7E4F-C05B70400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631" y="1226114"/>
            <a:ext cx="2080587" cy="208058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BC6A243-6D94-7C63-3387-006B98C5040B}"/>
              </a:ext>
            </a:extLst>
          </p:cNvPr>
          <p:cNvGrpSpPr/>
          <p:nvPr/>
        </p:nvGrpSpPr>
        <p:grpSpPr>
          <a:xfrm>
            <a:off x="3186957" y="4102860"/>
            <a:ext cx="2179978" cy="509600"/>
            <a:chOff x="5076032" y="3844581"/>
            <a:chExt cx="2179978" cy="5096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55ED2E1-7E45-E878-1B0C-A5D93A9E56C9}"/>
                </a:ext>
              </a:extLst>
            </p:cNvPr>
            <p:cNvSpPr/>
            <p:nvPr/>
          </p:nvSpPr>
          <p:spPr>
            <a:xfrm>
              <a:off x="5200431" y="4120518"/>
              <a:ext cx="122480" cy="1224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A2AB05-2493-121D-1D2E-09FC769870B7}"/>
                </a:ext>
              </a:extLst>
            </p:cNvPr>
            <p:cNvSpPr/>
            <p:nvPr/>
          </p:nvSpPr>
          <p:spPr>
            <a:xfrm>
              <a:off x="5076032" y="3844581"/>
              <a:ext cx="1547190" cy="509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AE84183-C3B8-1EC6-F4C0-73208C3360C2}"/>
                </a:ext>
              </a:extLst>
            </p:cNvPr>
            <p:cNvSpPr txBox="1"/>
            <p:nvPr/>
          </p:nvSpPr>
          <p:spPr>
            <a:xfrm>
              <a:off x="5322911" y="4078329"/>
              <a:ext cx="19330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Background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95855AF-9C7E-8F56-D9ED-18A91F04C8AB}"/>
                </a:ext>
              </a:extLst>
            </p:cNvPr>
            <p:cNvSpPr/>
            <p:nvPr/>
          </p:nvSpPr>
          <p:spPr>
            <a:xfrm>
              <a:off x="5200431" y="3926500"/>
              <a:ext cx="122480" cy="12248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531A727-E962-A38A-5751-88CA11DF5E5B}"/>
                </a:ext>
              </a:extLst>
            </p:cNvPr>
            <p:cNvSpPr txBox="1"/>
            <p:nvPr/>
          </p:nvSpPr>
          <p:spPr>
            <a:xfrm>
              <a:off x="5322910" y="3878431"/>
              <a:ext cx="19330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Perturbed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48396FF-264E-C07A-033B-8305F3AE6554}"/>
              </a:ext>
            </a:extLst>
          </p:cNvPr>
          <p:cNvSpPr txBox="1"/>
          <p:nvPr/>
        </p:nvSpPr>
        <p:spPr>
          <a:xfrm>
            <a:off x="10417155" y="6274662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118848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waterfall chart&#10;&#10;Description automatically generated">
            <a:extLst>
              <a:ext uri="{FF2B5EF4-FFF2-40B4-BE49-F238E27FC236}">
                <a16:creationId xmlns:a16="http://schemas.microsoft.com/office/drawing/2014/main" id="{89B303DB-5E21-7C48-249F-0743F3381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017" y="2233665"/>
            <a:ext cx="5991616" cy="239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551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92BC80E-4762-81FE-1422-9BBC3BBA3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535" y="1231514"/>
            <a:ext cx="4991921" cy="3997767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6BB5D000-1618-B5DE-7EE1-EC2A1FB75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719" y="2656709"/>
            <a:ext cx="3959703" cy="2969777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C38FD331-FEF1-F21C-A8DC-CD0B37DB1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5456" y="827889"/>
            <a:ext cx="3894966" cy="19474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C718BA-1B24-11AE-1CE5-EC1D9292B068}"/>
              </a:ext>
            </a:extLst>
          </p:cNvPr>
          <p:cNvSpPr txBox="1"/>
          <p:nvPr/>
        </p:nvSpPr>
        <p:spPr>
          <a:xfrm>
            <a:off x="6597972" y="265670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769663-F3B6-D48D-F77D-E3EE27992FAF}"/>
              </a:ext>
            </a:extLst>
          </p:cNvPr>
          <p:cNvSpPr txBox="1"/>
          <p:nvPr/>
        </p:nvSpPr>
        <p:spPr>
          <a:xfrm>
            <a:off x="2013535" y="76984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9C6FBB-7BE1-89C2-2893-BD1A29A44F6E}"/>
              </a:ext>
            </a:extLst>
          </p:cNvPr>
          <p:cNvSpPr txBox="1"/>
          <p:nvPr/>
        </p:nvSpPr>
        <p:spPr>
          <a:xfrm>
            <a:off x="6597972" y="76984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149382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700FD6A-A844-55D5-57DE-FD3D6AFE97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12685" y="2800737"/>
            <a:ext cx="5068708" cy="27033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158206-B68E-6147-7B3D-BC2C0EFEE69E}"/>
              </a:ext>
            </a:extLst>
          </p:cNvPr>
          <p:cNvSpPr txBox="1"/>
          <p:nvPr/>
        </p:nvSpPr>
        <p:spPr>
          <a:xfrm>
            <a:off x="7273271" y="2646848"/>
            <a:ext cx="163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Influx Perturbation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2FD367-D467-4A1C-B52C-71197508A8B9}"/>
              </a:ext>
            </a:extLst>
          </p:cNvPr>
          <p:cNvSpPr txBox="1"/>
          <p:nvPr/>
        </p:nvSpPr>
        <p:spPr>
          <a:xfrm>
            <a:off x="9547229" y="2640301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Export Perturbation</a:t>
            </a:r>
          </a:p>
        </p:txBody>
      </p:sp>
      <p:pic>
        <p:nvPicPr>
          <p:cNvPr id="22" name="Picture 21" descr="Chart, box and whisker chart&#10;&#10;Description automatically generated">
            <a:extLst>
              <a:ext uri="{FF2B5EF4-FFF2-40B4-BE49-F238E27FC236}">
                <a16:creationId xmlns:a16="http://schemas.microsoft.com/office/drawing/2014/main" id="{DFACEBFC-A6B8-3F9B-9627-15684ED9F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226" y="248946"/>
            <a:ext cx="6096000" cy="2099546"/>
          </a:xfrm>
          <a:prstGeom prst="rect">
            <a:avLst/>
          </a:prstGeom>
        </p:spPr>
      </p:pic>
      <p:pic>
        <p:nvPicPr>
          <p:cNvPr id="23" name="Picture 22" descr="Chart, box and whisker chart&#10;&#10;Description automatically generated">
            <a:extLst>
              <a:ext uri="{FF2B5EF4-FFF2-40B4-BE49-F238E27FC236}">
                <a16:creationId xmlns:a16="http://schemas.microsoft.com/office/drawing/2014/main" id="{11B9DAEA-0134-B471-5FD6-125D2E91D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685" y="2284298"/>
            <a:ext cx="6096000" cy="3048000"/>
          </a:xfrm>
          <a:prstGeom prst="rect">
            <a:avLst/>
          </a:prstGeom>
        </p:spPr>
      </p:pic>
      <p:pic>
        <p:nvPicPr>
          <p:cNvPr id="24" name="Picture 23" descr="A picture containing text&#10;&#10;Description automatically generated">
            <a:extLst>
              <a:ext uri="{FF2B5EF4-FFF2-40B4-BE49-F238E27FC236}">
                <a16:creationId xmlns:a16="http://schemas.microsoft.com/office/drawing/2014/main" id="{427CF09D-A5D1-D904-524D-BA572476E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2089" y="173561"/>
            <a:ext cx="2519979" cy="251997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A232C459-8C1E-95FE-4716-E084722AB812}"/>
              </a:ext>
            </a:extLst>
          </p:cNvPr>
          <p:cNvGrpSpPr/>
          <p:nvPr/>
        </p:nvGrpSpPr>
        <p:grpSpPr>
          <a:xfrm>
            <a:off x="416685" y="578846"/>
            <a:ext cx="2199680" cy="850557"/>
            <a:chOff x="5076032" y="3844580"/>
            <a:chExt cx="2199680" cy="85055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5EDE6FA-7F12-F62B-D9FB-65BA94E51920}"/>
                </a:ext>
              </a:extLst>
            </p:cNvPr>
            <p:cNvSpPr/>
            <p:nvPr/>
          </p:nvSpPr>
          <p:spPr>
            <a:xfrm>
              <a:off x="5200431" y="4120518"/>
              <a:ext cx="122480" cy="1224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51D1523-CD17-68A6-64F2-20EDDEC5CA38}"/>
                </a:ext>
              </a:extLst>
            </p:cNvPr>
            <p:cNvSpPr/>
            <p:nvPr/>
          </p:nvSpPr>
          <p:spPr>
            <a:xfrm>
              <a:off x="5200431" y="4304208"/>
              <a:ext cx="122480" cy="12248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7730015-23E2-4411-720E-AB2A101730F9}"/>
                </a:ext>
              </a:extLst>
            </p:cNvPr>
            <p:cNvSpPr/>
            <p:nvPr/>
          </p:nvSpPr>
          <p:spPr>
            <a:xfrm>
              <a:off x="5076032" y="3844580"/>
              <a:ext cx="1547190" cy="8505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EE14F35-AF5C-EBC9-D851-3A5D23E55492}"/>
                </a:ext>
              </a:extLst>
            </p:cNvPr>
            <p:cNvSpPr txBox="1"/>
            <p:nvPr/>
          </p:nvSpPr>
          <p:spPr>
            <a:xfrm>
              <a:off x="5322911" y="4078329"/>
              <a:ext cx="19330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Upstream Repression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50FC0E8-29EE-CE44-E1FA-CFFAA8909F07}"/>
                </a:ext>
              </a:extLst>
            </p:cNvPr>
            <p:cNvSpPr txBox="1"/>
            <p:nvPr/>
          </p:nvSpPr>
          <p:spPr>
            <a:xfrm>
              <a:off x="5342613" y="4426688"/>
              <a:ext cx="19330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Dual Control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16E1171-5646-0C87-7EC4-44F1A7B8964C}"/>
                </a:ext>
              </a:extLst>
            </p:cNvPr>
            <p:cNvSpPr/>
            <p:nvPr/>
          </p:nvSpPr>
          <p:spPr>
            <a:xfrm>
              <a:off x="5200431" y="3926500"/>
              <a:ext cx="122480" cy="12248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4AAEE07-84E3-5EC6-3F95-CD1AA44BDCB4}"/>
                </a:ext>
              </a:extLst>
            </p:cNvPr>
            <p:cNvSpPr/>
            <p:nvPr/>
          </p:nvSpPr>
          <p:spPr>
            <a:xfrm>
              <a:off x="5200431" y="4478199"/>
              <a:ext cx="122480" cy="1224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41C08A2-1BDE-859E-72BC-34DCD7F08E15}"/>
                </a:ext>
              </a:extLst>
            </p:cNvPr>
            <p:cNvSpPr txBox="1"/>
            <p:nvPr/>
          </p:nvSpPr>
          <p:spPr>
            <a:xfrm>
              <a:off x="5322910" y="4250921"/>
              <a:ext cx="19330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Downstream Activation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8901E22-6F3D-6B01-140F-7921EA392582}"/>
                </a:ext>
              </a:extLst>
            </p:cNvPr>
            <p:cNvSpPr txBox="1"/>
            <p:nvPr/>
          </p:nvSpPr>
          <p:spPr>
            <a:xfrm>
              <a:off x="5322910" y="3878431"/>
              <a:ext cx="19330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Open Loop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F2711E-18FE-5CED-3117-995A94F042E9}"/>
              </a:ext>
            </a:extLst>
          </p:cNvPr>
          <p:cNvGrpSpPr/>
          <p:nvPr/>
        </p:nvGrpSpPr>
        <p:grpSpPr>
          <a:xfrm>
            <a:off x="416685" y="1574800"/>
            <a:ext cx="2179978" cy="509600"/>
            <a:chOff x="5076032" y="3844581"/>
            <a:chExt cx="2179978" cy="5096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2B3DD21-9AE6-5C7E-5FFC-B6692DE37FF7}"/>
                </a:ext>
              </a:extLst>
            </p:cNvPr>
            <p:cNvSpPr/>
            <p:nvPr/>
          </p:nvSpPr>
          <p:spPr>
            <a:xfrm>
              <a:off x="5200431" y="4120518"/>
              <a:ext cx="122480" cy="1224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33ECF38-8C0B-5C3D-DDE4-BBB7390B77E2}"/>
                </a:ext>
              </a:extLst>
            </p:cNvPr>
            <p:cNvSpPr/>
            <p:nvPr/>
          </p:nvSpPr>
          <p:spPr>
            <a:xfrm>
              <a:off x="5076032" y="3844581"/>
              <a:ext cx="1547190" cy="509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1939A5F-FA2A-059B-D86B-73A1C7883B24}"/>
                </a:ext>
              </a:extLst>
            </p:cNvPr>
            <p:cNvSpPr txBox="1"/>
            <p:nvPr/>
          </p:nvSpPr>
          <p:spPr>
            <a:xfrm>
              <a:off x="5322911" y="4078329"/>
              <a:ext cx="19330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Background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4C70B04-1338-FF7D-A6D6-B294CE4A914A}"/>
                </a:ext>
              </a:extLst>
            </p:cNvPr>
            <p:cNvSpPr/>
            <p:nvPr/>
          </p:nvSpPr>
          <p:spPr>
            <a:xfrm>
              <a:off x="5200431" y="3926500"/>
              <a:ext cx="122480" cy="12248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C7ECEE4-FCDC-932A-52E6-9852AEC73C13}"/>
                </a:ext>
              </a:extLst>
            </p:cNvPr>
            <p:cNvSpPr txBox="1"/>
            <p:nvPr/>
          </p:nvSpPr>
          <p:spPr>
            <a:xfrm>
              <a:off x="5322910" y="3878431"/>
              <a:ext cx="19330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Perturbed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95DBD82-F752-1F3A-E444-0078A2135F93}"/>
              </a:ext>
            </a:extLst>
          </p:cNvPr>
          <p:cNvSpPr txBox="1"/>
          <p:nvPr/>
        </p:nvSpPr>
        <p:spPr>
          <a:xfrm>
            <a:off x="2007011" y="178052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C7A6FB-9C77-0E51-C01D-08D43092FC4D}"/>
              </a:ext>
            </a:extLst>
          </p:cNvPr>
          <p:cNvSpPr txBox="1"/>
          <p:nvPr/>
        </p:nvSpPr>
        <p:spPr>
          <a:xfrm>
            <a:off x="179712" y="2344706"/>
            <a:ext cx="430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519FF3-3AFA-F819-26B1-C90B9E6CDBA3}"/>
              </a:ext>
            </a:extLst>
          </p:cNvPr>
          <p:cNvSpPr txBox="1"/>
          <p:nvPr/>
        </p:nvSpPr>
        <p:spPr>
          <a:xfrm>
            <a:off x="8502774" y="178052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A46246-87C4-3604-264F-8DDF1228D061}"/>
              </a:ext>
            </a:extLst>
          </p:cNvPr>
          <p:cNvSpPr txBox="1"/>
          <p:nvPr/>
        </p:nvSpPr>
        <p:spPr>
          <a:xfrm>
            <a:off x="6776930" y="2409469"/>
            <a:ext cx="430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014845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8957A522-5874-5E00-A7FE-496E3D105672}"/>
              </a:ext>
            </a:extLst>
          </p:cNvPr>
          <p:cNvSpPr/>
          <p:nvPr/>
        </p:nvSpPr>
        <p:spPr>
          <a:xfrm>
            <a:off x="2491724" y="1506578"/>
            <a:ext cx="552995" cy="552995"/>
          </a:xfrm>
          <a:prstGeom prst="ellipse">
            <a:avLst/>
          </a:prstGeom>
          <a:solidFill>
            <a:schemeClr val="bg2">
              <a:lumMod val="9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CD96222-C37F-A087-6576-09B9D0EB195B}"/>
              </a:ext>
            </a:extLst>
          </p:cNvPr>
          <p:cNvCxnSpPr>
            <a:cxnSpLocks/>
          </p:cNvCxnSpPr>
          <p:nvPr/>
        </p:nvCxnSpPr>
        <p:spPr>
          <a:xfrm>
            <a:off x="3208283" y="1783076"/>
            <a:ext cx="9170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EA3D383-2E34-4A1B-2BA5-D8594DA1ACB6}"/>
              </a:ext>
            </a:extLst>
          </p:cNvPr>
          <p:cNvCxnSpPr>
            <a:cxnSpLocks/>
          </p:cNvCxnSpPr>
          <p:nvPr/>
        </p:nvCxnSpPr>
        <p:spPr>
          <a:xfrm>
            <a:off x="1411014" y="1783076"/>
            <a:ext cx="91714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75B597C0-EEBA-79C7-D708-E18936D61F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61645" y="503916"/>
            <a:ext cx="3904253" cy="2698197"/>
          </a:xfrm>
          <a:prstGeom prst="rect">
            <a:avLst/>
          </a:prstGeom>
        </p:spPr>
      </p:pic>
      <p:sp>
        <p:nvSpPr>
          <p:cNvPr id="47" name="Arc 46">
            <a:extLst>
              <a:ext uri="{FF2B5EF4-FFF2-40B4-BE49-F238E27FC236}">
                <a16:creationId xmlns:a16="http://schemas.microsoft.com/office/drawing/2014/main" id="{47D4C568-65DC-85A0-B1B3-5D7E2399DB9E}"/>
              </a:ext>
            </a:extLst>
          </p:cNvPr>
          <p:cNvSpPr/>
          <p:nvPr/>
        </p:nvSpPr>
        <p:spPr>
          <a:xfrm rot="5400000">
            <a:off x="3100444" y="1128459"/>
            <a:ext cx="552996" cy="622143"/>
          </a:xfrm>
          <a:prstGeom prst="arc">
            <a:avLst>
              <a:gd name="adj1" fmla="val 5459464"/>
              <a:gd name="adj2" fmla="val 16255760"/>
            </a:avLst>
          </a:prstGeom>
          <a:ln w="57150">
            <a:solidFill>
              <a:srgbClr val="95B9D9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2EBA90FA-FCDB-EA87-80FD-2D567574BF78}"/>
              </a:ext>
            </a:extLst>
          </p:cNvPr>
          <p:cNvSpPr/>
          <p:nvPr/>
        </p:nvSpPr>
        <p:spPr>
          <a:xfrm rot="16200000">
            <a:off x="1822372" y="1806445"/>
            <a:ext cx="552996" cy="622143"/>
          </a:xfrm>
          <a:prstGeom prst="arc">
            <a:avLst>
              <a:gd name="adj1" fmla="val 5459464"/>
              <a:gd name="adj2" fmla="val 16255760"/>
            </a:avLst>
          </a:prstGeom>
          <a:ln w="57150">
            <a:solidFill>
              <a:srgbClr val="436196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7F90FFA-1B32-48EA-D8BE-A55FE7FB631A}"/>
              </a:ext>
            </a:extLst>
          </p:cNvPr>
          <p:cNvCxnSpPr>
            <a:cxnSpLocks/>
          </p:cNvCxnSpPr>
          <p:nvPr/>
        </p:nvCxnSpPr>
        <p:spPr>
          <a:xfrm>
            <a:off x="1592317" y="2117516"/>
            <a:ext cx="402021" cy="0"/>
          </a:xfrm>
          <a:prstGeom prst="straightConnector1">
            <a:avLst/>
          </a:prstGeom>
          <a:ln w="57150">
            <a:solidFill>
              <a:srgbClr val="436196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BF94C12-2ABD-8B83-0340-BCE283AEA520}"/>
              </a:ext>
            </a:extLst>
          </p:cNvPr>
          <p:cNvSpPr txBox="1"/>
          <p:nvPr/>
        </p:nvSpPr>
        <p:spPr>
          <a:xfrm>
            <a:off x="2507490" y="2151107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3619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upstream loop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917DB2F-2D72-DF38-DAA0-B90D70C8E608}"/>
              </a:ext>
            </a:extLst>
          </p:cNvPr>
          <p:cNvSpPr txBox="1"/>
          <p:nvPr/>
        </p:nvSpPr>
        <p:spPr>
          <a:xfrm>
            <a:off x="1073589" y="1045712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5B9D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downstream loop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20787EC-34F5-0D11-7154-9D00BCA10E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75447" y="3282288"/>
            <a:ext cx="7772397" cy="1823871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63C7B26-7288-A483-B645-70B19E233074}"/>
              </a:ext>
            </a:extLst>
          </p:cNvPr>
          <p:cNvCxnSpPr/>
          <p:nvPr/>
        </p:nvCxnSpPr>
        <p:spPr>
          <a:xfrm>
            <a:off x="2708074" y="3392647"/>
            <a:ext cx="29166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C76C10C-0531-3ACE-6DD2-EE7524BF9AD3}"/>
              </a:ext>
            </a:extLst>
          </p:cNvPr>
          <p:cNvCxnSpPr/>
          <p:nvPr/>
        </p:nvCxnSpPr>
        <p:spPr>
          <a:xfrm>
            <a:off x="2708074" y="3650318"/>
            <a:ext cx="29166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49B4034-A98B-252C-C18E-89AF3768064B}"/>
              </a:ext>
            </a:extLst>
          </p:cNvPr>
          <p:cNvSpPr txBox="1"/>
          <p:nvPr/>
        </p:nvSpPr>
        <p:spPr>
          <a:xfrm>
            <a:off x="3005305" y="3465652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perturbed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75759D4-D6CE-250C-4DA6-1EA6281EB0D4}"/>
              </a:ext>
            </a:extLst>
          </p:cNvPr>
          <p:cNvSpPr txBox="1"/>
          <p:nvPr/>
        </p:nvSpPr>
        <p:spPr>
          <a:xfrm>
            <a:off x="2999736" y="3189452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C358CC-D9BB-C6AC-9FC1-936F69E1F54E}"/>
              </a:ext>
            </a:extLst>
          </p:cNvPr>
          <p:cNvSpPr txBox="1"/>
          <p:nvPr/>
        </p:nvSpPr>
        <p:spPr>
          <a:xfrm>
            <a:off x="672094" y="537480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7664C-F7BB-15BB-7E0B-375261A6A6D3}"/>
              </a:ext>
            </a:extLst>
          </p:cNvPr>
          <p:cNvSpPr txBox="1"/>
          <p:nvPr/>
        </p:nvSpPr>
        <p:spPr>
          <a:xfrm>
            <a:off x="4301837" y="537481"/>
            <a:ext cx="430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D40717-C782-4500-57A9-1901C06241B2}"/>
              </a:ext>
            </a:extLst>
          </p:cNvPr>
          <p:cNvSpPr txBox="1"/>
          <p:nvPr/>
        </p:nvSpPr>
        <p:spPr>
          <a:xfrm>
            <a:off x="666105" y="277420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278316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8573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26630</TotalTime>
  <Words>289</Words>
  <Application>Microsoft Macintosh PowerPoint</Application>
  <PresentationFormat>Widescreen</PresentationFormat>
  <Paragraphs>194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Office Theme</vt:lpstr>
      <vt:lpstr>Machine learning approaches for Bayesian optimization of dynamic pathways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approaches for Bayesian optimization of dynamic pathways</dc:title>
  <dc:creator>MERZBACHER Charlotte</dc:creator>
  <cp:lastModifiedBy>MERZBACHER Charlotte</cp:lastModifiedBy>
  <cp:revision>29</cp:revision>
  <dcterms:created xsi:type="dcterms:W3CDTF">2022-06-15T11:19:56Z</dcterms:created>
  <dcterms:modified xsi:type="dcterms:W3CDTF">2022-11-01T14:44:31Z</dcterms:modified>
</cp:coreProperties>
</file>